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charts/chart22.xml" ContentType="application/vnd.openxmlformats-officedocument.drawingml.chart+xml"/>
  <Override PartName="/ppt/theme/themeOverride14.xml" ContentType="application/vnd.openxmlformats-officedocument.themeOverride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notesSlides/notesSlide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theme/themeOverride19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41"/>
  </p:notesMasterIdLst>
  <p:sldIdLst>
    <p:sldId id="349" r:id="rId10"/>
    <p:sldId id="350" r:id="rId11"/>
    <p:sldId id="372" r:id="rId12"/>
    <p:sldId id="312" r:id="rId13"/>
    <p:sldId id="339" r:id="rId14"/>
    <p:sldId id="354" r:id="rId15"/>
    <p:sldId id="311" r:id="rId16"/>
    <p:sldId id="329" r:id="rId17"/>
    <p:sldId id="352" r:id="rId18"/>
    <p:sldId id="376" r:id="rId19"/>
    <p:sldId id="322" r:id="rId20"/>
    <p:sldId id="393" r:id="rId21"/>
    <p:sldId id="396" r:id="rId22"/>
    <p:sldId id="394" r:id="rId23"/>
    <p:sldId id="374" r:id="rId24"/>
    <p:sldId id="391" r:id="rId25"/>
    <p:sldId id="392" r:id="rId26"/>
    <p:sldId id="326" r:id="rId27"/>
    <p:sldId id="377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8" userDrawn="1">
          <p15:clr>
            <a:srgbClr val="A4A3A4"/>
          </p15:clr>
        </p15:guide>
        <p15:guide id="2" pos="1799" userDrawn="1">
          <p15:clr>
            <a:srgbClr val="A4A3A4"/>
          </p15:clr>
        </p15:guide>
        <p15:guide id="3" orient="horz" pos="2631">
          <p15:clr>
            <a:srgbClr val="A4A3A4"/>
          </p15:clr>
        </p15:guide>
        <p15:guide id="4" pos="53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E46C0A"/>
    <a:srgbClr val="EF8400"/>
    <a:srgbClr val="F7B600"/>
    <a:srgbClr val="BFBFBF"/>
    <a:srgbClr val="7F7F7F"/>
    <a:srgbClr val="98B954"/>
    <a:srgbClr val="000000"/>
    <a:srgbClr val="3333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2" autoAdjust="0"/>
    <p:restoredTop sz="94660"/>
  </p:normalViewPr>
  <p:slideViewPr>
    <p:cSldViewPr>
      <p:cViewPr>
        <p:scale>
          <a:sx n="90" d="100"/>
          <a:sy n="90" d="100"/>
        </p:scale>
        <p:origin x="-1968" y="-744"/>
      </p:cViewPr>
      <p:guideLst>
        <p:guide orient="horz" pos="2478"/>
        <p:guide orient="horz" pos="2631"/>
        <p:guide pos="1799"/>
        <p:guide pos="53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1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2000" b="1" i="0" u="none" strike="noStrike" baseline="0" dirty="0" smtClean="0"/>
              <a:t>Доля регулярных пользователей – </a:t>
            </a:r>
            <a:r>
              <a:rPr lang="en-US" sz="2000" b="1" i="0" u="none" strike="noStrike" baseline="0" dirty="0" smtClean="0"/>
              <a:t>6</a:t>
            </a:r>
            <a:r>
              <a:rPr lang="ru-RU" sz="2000" b="1" i="0" u="none" strike="noStrike" baseline="0" dirty="0" smtClean="0"/>
              <a:t>4,8</a:t>
            </a:r>
            <a:r>
              <a:rPr lang="en-US" sz="2000" b="1" i="0" u="none" strike="noStrike" baseline="0" dirty="0" smtClean="0"/>
              <a:t>%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628700958958235"/>
          <c:y val="2.3931198745779064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регулярных пользователей 65%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F8400"/>
              </a:solidFill>
              <a:ln w="190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0.64800000000000002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 b="0" i="0" u="none" strike="noStrike" kern="1200" baseline="0" dirty="0" smtClean="0">
                <a:solidFill>
                  <a:prstClr val="white">
                    <a:lumMod val="50000"/>
                  </a:prst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1400" b="0" i="0" u="none" strike="noStrike" kern="1200" baseline="0" dirty="0" smtClean="0">
                <a:solidFill>
                  <a:prstClr val="white">
                    <a:lumMod val="50000"/>
                  </a:prst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Вся Украина</a:t>
            </a:r>
          </a:p>
        </c:rich>
      </c:tx>
      <c:layout>
        <c:manualLayout>
          <c:xMode val="edge"/>
          <c:yMode val="edge"/>
          <c:x val="0.40811719118296175"/>
          <c:y val="7.51687449888722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1356489272258766"/>
          <c:w val="1"/>
          <c:h val="0.67066270965416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0.34532809029026879</c:v>
                </c:pt>
                <c:pt idx="1">
                  <c:v>0.4705088462142068</c:v>
                </c:pt>
                <c:pt idx="2">
                  <c:v>0.48488255007775838</c:v>
                </c:pt>
                <c:pt idx="3">
                  <c:v>0.49954108202498654</c:v>
                </c:pt>
                <c:pt idx="4">
                  <c:v>0.51932302043429612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D700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0.52909164339525083</c:v>
                </c:pt>
                <c:pt idx="1">
                  <c:v>0.44663782888345283</c:v>
                </c:pt>
                <c:pt idx="2">
                  <c:v>0.43754066878161146</c:v>
                </c:pt>
                <c:pt idx="3">
                  <c:v>0.4282632401349814</c:v>
                </c:pt>
                <c:pt idx="4">
                  <c:v>0.38880848231184667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0"/>
                  <c:y val="4.61851199940673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61705792242952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289150285196699E-3"/>
                  <c:y val="9.23338880637001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4457514259835E-3"/>
                  <c:y val="2.181115466071658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0%</c:formatCode>
                <c:ptCount val="5"/>
                <c:pt idx="0">
                  <c:v>0.1255802663144803</c:v>
                </c:pt>
                <c:pt idx="1">
                  <c:v>8.285332490234032E-2</c:v>
                </c:pt>
                <c:pt idx="2">
                  <c:v>7.757678114063013E-2</c:v>
                </c:pt>
                <c:pt idx="3">
                  <c:v>7.2195677840032085E-2</c:v>
                </c:pt>
                <c:pt idx="4">
                  <c:v>9.1868497253857151E-2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47642112"/>
        <c:axId val="47981696"/>
      </c:barChart>
      <c:catAx>
        <c:axId val="4764211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low"/>
        <c:crossAx val="47981696"/>
        <c:crosses val="autoZero"/>
        <c:auto val="1"/>
        <c:lblAlgn val="ctr"/>
        <c:lblOffset val="600"/>
        <c:noMultiLvlLbl val="0"/>
      </c:catAx>
      <c:valAx>
        <c:axId val="47981696"/>
        <c:scaling>
          <c:orientation val="maxMin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64211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5736705888189736E-2"/>
          <c:w val="1"/>
          <c:h val="0.498938523806511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D700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0"/>
                  <c:y val="4.61851199940673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61705792242952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289150285196699E-3"/>
                  <c:y val="9.23338880637001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4457514259835E-3"/>
                  <c:y val="2.181115466071658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100"/>
        <c:axId val="46387712"/>
        <c:axId val="47983424"/>
      </c:barChart>
      <c:catAx>
        <c:axId val="4638771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low"/>
        <c:crossAx val="47983424"/>
        <c:crosses val="autoZero"/>
        <c:auto val="1"/>
        <c:lblAlgn val="ctr"/>
        <c:lblOffset val="600"/>
        <c:noMultiLvlLbl val="0"/>
      </c:catAx>
      <c:valAx>
        <c:axId val="47983424"/>
        <c:scaling>
          <c:orientation val="maxMin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6387712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"/>
          <c:y val="0.25138340061785364"/>
          <c:w val="1"/>
          <c:h val="0.69321643761424412"/>
        </c:manualLayout>
      </c:layout>
      <c:overlay val="0"/>
      <c:txPr>
        <a:bodyPr/>
        <a:lstStyle/>
        <a:p>
          <a:pPr>
            <a:defRPr sz="1200" b="1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3405374480717"/>
          <c:y val="0.14979855085479354"/>
          <c:w val="0.50588969356997648"/>
          <c:h val="0.67081221744592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D7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031060997833989E-3"/>
                  <c:y val="-2.029537926950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26232268341045E-3"/>
                  <c:y val="-9.711307019228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47143056906117E-2"/>
                      <c:h val="7.097310111157950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4617027198808922E-2"/>
                  <c:y val="7.7413288391586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932445719945965E-3"/>
                  <c:y val="-1.1209394355099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2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Женат/Замужем/Живем вместе</c:v>
                </c:pt>
                <c:pt idx="1">
                  <c:v>Холост/Незамужем</c:v>
                </c:pt>
                <c:pt idx="2">
                  <c:v>Разведен</c:v>
                </c:pt>
                <c:pt idx="3">
                  <c:v>Вдовец/вдова</c:v>
                </c:pt>
                <c:pt idx="4">
                  <c:v>Отказ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0.65586204541953963</c:v>
                </c:pt>
                <c:pt idx="1">
                  <c:v>0.26612815240709875</c:v>
                </c:pt>
                <c:pt idx="2">
                  <c:v>5.0821494415063742E-2</c:v>
                </c:pt>
                <c:pt idx="3">
                  <c:v>2.1038628684257613E-2</c:v>
                </c:pt>
                <c:pt idx="4">
                  <c:v>6.1496790740435533E-3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74247955514916"/>
          <c:y val="0.1500237631724203"/>
          <c:w val="0.35248684583241807"/>
          <c:h val="0.68320223370624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627912384482312"/>
          <c:y val="3.7408548015892128E-2"/>
          <c:w val="0.33417477301633719"/>
          <c:h val="0.94375515512065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EF8400"/>
            </a:solidFill>
          </c:spPr>
          <c:invertIfNegative val="0"/>
          <c:dPt>
            <c:idx val="13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6.7579486379939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Квалифицированный специалист (доктор, юрист, и т.д.)</c:v>
                </c:pt>
                <c:pt idx="1">
                  <c:v>Неквалифицированный рабочий</c:v>
                </c:pt>
                <c:pt idx="2">
                  <c:v>Домохозяйка</c:v>
                </c:pt>
                <c:pt idx="3">
                  <c:v>Студент/Школьник</c:v>
                </c:pt>
                <c:pt idx="4">
                  <c:v>Самозанятый / частный предприниматель</c:v>
                </c:pt>
                <c:pt idx="5">
                  <c:v>Офисный работник</c:v>
                </c:pt>
                <c:pt idx="6">
                  <c:v>Пенсионер</c:v>
                </c:pt>
                <c:pt idx="7">
                  <c:v>Частичная занятость / Временное место работы</c:v>
                </c:pt>
                <c:pt idx="8">
                  <c:v>Государственный служащий</c:v>
                </c:pt>
                <c:pt idx="9">
                  <c:v>Владелец малого бизнеса</c:v>
                </c:pt>
                <c:pt idx="10">
                  <c:v>Безработный</c:v>
                </c:pt>
                <c:pt idx="11">
                  <c:v>Декретный отпуск</c:v>
                </c:pt>
                <c:pt idx="12">
                  <c:v>Нетрудоспособный</c:v>
                </c:pt>
                <c:pt idx="13">
                  <c:v>Директор / Топ-менеджер (не собственник)</c:v>
                </c:pt>
                <c:pt idx="14">
                  <c:v>Военнослужащий</c:v>
                </c:pt>
                <c:pt idx="15">
                  <c:v>Владелец крупного/среднего бизнеса/директор(владелец)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0.15067888818105135</c:v>
                </c:pt>
                <c:pt idx="1">
                  <c:v>0.14302763148360464</c:v>
                </c:pt>
                <c:pt idx="2">
                  <c:v>0.11536363902764039</c:v>
                </c:pt>
                <c:pt idx="3">
                  <c:v>0.11498734204054827</c:v>
                </c:pt>
                <c:pt idx="4">
                  <c:v>9.9424493072010456E-2</c:v>
                </c:pt>
                <c:pt idx="5">
                  <c:v>9.7743958853553387E-2</c:v>
                </c:pt>
                <c:pt idx="6">
                  <c:v>8.8439778966282911E-2</c:v>
                </c:pt>
                <c:pt idx="7">
                  <c:v>5.8151505126985532E-2</c:v>
                </c:pt>
                <c:pt idx="8">
                  <c:v>4.7520733922007112E-2</c:v>
                </c:pt>
                <c:pt idx="9">
                  <c:v>1.7379134519226468E-2</c:v>
                </c:pt>
                <c:pt idx="10">
                  <c:v>1.7223203083854097E-2</c:v>
                </c:pt>
                <c:pt idx="11">
                  <c:v>1.7223160353599436E-2</c:v>
                </c:pt>
                <c:pt idx="12">
                  <c:v>1.5613196355784491E-2</c:v>
                </c:pt>
                <c:pt idx="13">
                  <c:v>6.3869663423606572E-3</c:v>
                </c:pt>
                <c:pt idx="14" formatCode="0.0%">
                  <c:v>4.8502909338193649E-3</c:v>
                </c:pt>
                <c:pt idx="15" formatCode="0.0%">
                  <c:v>2.1394461871957994E-3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47647744"/>
        <c:axId val="47986880"/>
      </c:barChart>
      <c:catAx>
        <c:axId val="476477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7986880"/>
        <c:crosses val="autoZero"/>
        <c:auto val="1"/>
        <c:lblAlgn val="ctr"/>
        <c:lblOffset val="100"/>
        <c:noMultiLvlLbl val="0"/>
      </c:catAx>
      <c:valAx>
        <c:axId val="47986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76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3405374480717"/>
          <c:y val="0.14979855085479354"/>
          <c:w val="0.50588969356997648"/>
          <c:h val="0.67081221744592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D7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>
                          <a:lumMod val="50000"/>
                        </a:prst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686969120950698E-3"/>
                  <c:y val="-1.448717236546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026411395618553E-3"/>
                  <c:y val="-2.753362652813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5932445719945965E-3"/>
                  <c:y val="-1.1209394355099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3"/>
                <c:pt idx="0">
                  <c:v>Да, есть дети, которые проживают вместе со мной</c:v>
                </c:pt>
                <c:pt idx="1">
                  <c:v>Нет, у меня есть дети, но они живут отдельно</c:v>
                </c:pt>
                <c:pt idx="2">
                  <c:v>У меня нет детей в возрасте до 16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0.42792899941777934</c:v>
                </c:pt>
                <c:pt idx="1">
                  <c:v>0.12333481878183443</c:v>
                </c:pt>
                <c:pt idx="2">
                  <c:v>0.44873618180038988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36963120820459"/>
          <c:y val="0.22522497673719685"/>
          <c:w val="0.2905444569009728"/>
          <c:h val="0.49761906859725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30202176210894"/>
          <c:y val="0.10145344961670924"/>
          <c:w val="0.7369797823789106"/>
          <c:h val="0.72024358404621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Регулярные пользователи</c:v>
                </c:pt>
              </c:strCache>
            </c:strRef>
          </c:tx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Сёла</c:v>
                </c:pt>
                <c:pt idx="1">
                  <c:v>Города с населением 100 тыс -</c:v>
                </c:pt>
                <c:pt idx="2">
                  <c:v>Города с населением 100+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0.52515162914101488</c:v>
                </c:pt>
                <c:pt idx="1">
                  <c:v>0.66418692924855838</c:v>
                </c:pt>
                <c:pt idx="2" formatCode="0%">
                  <c:v>0.74213127650564104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Сёла</c:v>
                </c:pt>
                <c:pt idx="1">
                  <c:v>Города с населением 100 тыс -</c:v>
                </c:pt>
                <c:pt idx="2">
                  <c:v>Города с населением 100+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0.47484837085898512</c:v>
                </c:pt>
                <c:pt idx="1">
                  <c:v>0.33581307075144162</c:v>
                </c:pt>
                <c:pt idx="2">
                  <c:v>0.25786872349435896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7645696"/>
        <c:axId val="64132736"/>
      </c:barChart>
      <c:catAx>
        <c:axId val="47645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38">
            <a:noFill/>
          </a:ln>
        </c:spPr>
        <c:txPr>
          <a:bodyPr rot="0" vert="horz"/>
          <a:lstStyle/>
          <a:p>
            <a:pPr>
              <a:defRPr sz="1164" b="0" i="0" u="none" strike="noStrike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4132736"/>
        <c:crosses val="autoZero"/>
        <c:auto val="1"/>
        <c:lblAlgn val="ctr"/>
        <c:lblOffset val="0"/>
        <c:noMultiLvlLbl val="0"/>
      </c:catAx>
      <c:valAx>
        <c:axId val="64132736"/>
        <c:scaling>
          <c:orientation val="minMax"/>
          <c:max val="1"/>
          <c:min val="0"/>
        </c:scaling>
        <c:delete val="1"/>
        <c:axPos val="b"/>
        <c:numFmt formatCode="###0%" sourceLinked="1"/>
        <c:majorTickMark val="out"/>
        <c:minorTickMark val="none"/>
        <c:tickLblPos val="nextTo"/>
        <c:crossAx val="47645696"/>
        <c:crosses val="autoZero"/>
        <c:crossBetween val="between"/>
      </c:valAx>
      <c:spPr>
        <a:noFill/>
        <a:ln w="247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30202176210894"/>
          <c:y val="0.10145344961670924"/>
          <c:w val="0.7369797823789106"/>
          <c:h val="0.72024358404621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Регулярные пользователи</c:v>
                </c:pt>
              </c:strCache>
            </c:strRef>
          </c:tx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0.96902348348397727</c:v>
                </c:pt>
                <c:pt idx="1">
                  <c:v>0.90397813313422781</c:v>
                </c:pt>
                <c:pt idx="2">
                  <c:v>0.61715359902457223</c:v>
                </c:pt>
                <c:pt idx="3">
                  <c:v>0.37985373913359621</c:v>
                </c:pt>
                <c:pt idx="4">
                  <c:v>0.13578609848257236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3.0976516516022734E-2</c:v>
                </c:pt>
                <c:pt idx="1">
                  <c:v>9.6021866865772187E-2</c:v>
                </c:pt>
                <c:pt idx="2">
                  <c:v>0.38284640097542777</c:v>
                </c:pt>
                <c:pt idx="3">
                  <c:v>0.62014626086640379</c:v>
                </c:pt>
                <c:pt idx="4">
                  <c:v>0.86421390151742761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8193536"/>
        <c:axId val="64134464"/>
      </c:barChart>
      <c:catAx>
        <c:axId val="48193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38">
            <a:noFill/>
          </a:ln>
        </c:spPr>
        <c:txPr>
          <a:bodyPr rot="0" vert="horz"/>
          <a:lstStyle/>
          <a:p>
            <a:pPr>
              <a:defRPr sz="1164" b="0" i="0" u="none" strike="noStrike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4134464"/>
        <c:crosses val="autoZero"/>
        <c:auto val="1"/>
        <c:lblAlgn val="ctr"/>
        <c:lblOffset val="0"/>
        <c:noMultiLvlLbl val="0"/>
      </c:catAx>
      <c:valAx>
        <c:axId val="6413446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48193536"/>
        <c:crosses val="autoZero"/>
        <c:crossBetween val="between"/>
      </c:valAx>
      <c:spPr>
        <a:noFill/>
        <a:ln w="247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69087171174291"/>
          <c:y val="5.5742808258285911E-2"/>
          <c:w val="0.85730912828825712"/>
          <c:h val="0.765954153863369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Регулярные пользователи</c:v>
                </c:pt>
              </c:strCache>
            </c:strRef>
          </c:tx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8195072"/>
        <c:axId val="64133312"/>
      </c:barChart>
      <c:catAx>
        <c:axId val="481950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133312"/>
        <c:crosses val="autoZero"/>
        <c:auto val="1"/>
        <c:lblAlgn val="ctr"/>
        <c:lblOffset val="0"/>
        <c:noMultiLvlLbl val="0"/>
      </c:catAx>
      <c:valAx>
        <c:axId val="6413331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8195072"/>
        <c:crosses val="autoZero"/>
        <c:crossBetween val="between"/>
      </c:valAx>
      <c:spPr>
        <a:noFill/>
        <a:ln w="2477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8.5709902159095634E-3"/>
          <c:y val="3.5662505370267952E-2"/>
          <c:w val="0.95554132311700601"/>
          <c:h val="0.88711950445310961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725673889825482"/>
          <c:y val="0"/>
          <c:w val="0.58274326110174524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Регулярные пользователи</c:v>
                </c:pt>
              </c:strCache>
            </c:strRef>
          </c:tx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Низкий уровень дохода</c:v>
                </c:pt>
                <c:pt idx="1">
                  <c:v>Ниже среднего уровень дохода</c:v>
                </c:pt>
                <c:pt idx="2">
                  <c:v>Средний уровень дохода</c:v>
                </c:pt>
                <c:pt idx="3">
                  <c:v>Выше среднего и высокий уровень дохода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0.26460439463474583</c:v>
                </c:pt>
                <c:pt idx="1">
                  <c:v>0.50126626715846256</c:v>
                </c:pt>
                <c:pt idx="2">
                  <c:v>0.83870394602397957</c:v>
                </c:pt>
                <c:pt idx="3" formatCode="0%">
                  <c:v>0.91270506346705038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Низкий уровень дохода</c:v>
                </c:pt>
                <c:pt idx="1">
                  <c:v>Ниже среднего уровень дохода</c:v>
                </c:pt>
                <c:pt idx="2">
                  <c:v>Средний уровень дохода</c:v>
                </c:pt>
                <c:pt idx="3">
                  <c:v>Выше среднего и высокий уровень дохода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0.73539560536525417</c:v>
                </c:pt>
                <c:pt idx="1">
                  <c:v>0.49873373284153744</c:v>
                </c:pt>
                <c:pt idx="2">
                  <c:v>0.16129605397602043</c:v>
                </c:pt>
                <c:pt idx="3">
                  <c:v>8.7294936532949619E-2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8197120"/>
        <c:axId val="185480256"/>
      </c:barChart>
      <c:catAx>
        <c:axId val="4819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38">
            <a:noFill/>
          </a:ln>
        </c:spPr>
        <c:txPr>
          <a:bodyPr rot="0" vert="horz"/>
          <a:lstStyle/>
          <a:p>
            <a:pPr>
              <a:defRPr sz="1164" b="0" i="0" u="none" strike="noStrike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85480256"/>
        <c:crosses val="autoZero"/>
        <c:auto val="1"/>
        <c:lblAlgn val="ctr"/>
        <c:lblOffset val="0"/>
        <c:noMultiLvlLbl val="0"/>
      </c:catAx>
      <c:valAx>
        <c:axId val="185480256"/>
        <c:scaling>
          <c:orientation val="minMax"/>
          <c:max val="1"/>
          <c:min val="0"/>
        </c:scaling>
        <c:delete val="1"/>
        <c:axPos val="b"/>
        <c:numFmt formatCode="###0%" sourceLinked="1"/>
        <c:majorTickMark val="out"/>
        <c:minorTickMark val="none"/>
        <c:tickLblPos val="nextTo"/>
        <c:crossAx val="48197120"/>
        <c:crosses val="autoZero"/>
        <c:crossBetween val="between"/>
      </c:valAx>
      <c:spPr>
        <a:noFill/>
        <a:ln w="247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725673889825482"/>
          <c:y val="0"/>
          <c:w val="0.58274326110174524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Регулярные пользователи</c:v>
                </c:pt>
              </c:strCache>
            </c:strRef>
          </c:tx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Кандидат / доктор наук</c:v>
                </c:pt>
                <c:pt idx="1">
                  <c:v>Неполное высшее</c:v>
                </c:pt>
                <c:pt idx="2">
                  <c:v>Два и больше высших образования</c:v>
                </c:pt>
                <c:pt idx="3">
                  <c:v>Полное высшее</c:v>
                </c:pt>
                <c:pt idx="4">
                  <c:v>Среднее специальное</c:v>
                </c:pt>
                <c:pt idx="5">
                  <c:v>Полное среднее</c:v>
                </c:pt>
                <c:pt idx="6">
                  <c:v>Неполное среднее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1</c:v>
                </c:pt>
                <c:pt idx="1">
                  <c:v>0.93488809478683177</c:v>
                </c:pt>
                <c:pt idx="2">
                  <c:v>0.90010159629458353</c:v>
                </c:pt>
                <c:pt idx="3">
                  <c:v>0.87913870909528469</c:v>
                </c:pt>
                <c:pt idx="4">
                  <c:v>0.5569977860997577</c:v>
                </c:pt>
                <c:pt idx="5">
                  <c:v>0.42431783222759634</c:v>
                </c:pt>
                <c:pt idx="6">
                  <c:v>0.35467678922025403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Кандидат / доктор наук</c:v>
                </c:pt>
                <c:pt idx="1">
                  <c:v>Неполное высшее</c:v>
                </c:pt>
                <c:pt idx="2">
                  <c:v>Два и больше высших образования</c:v>
                </c:pt>
                <c:pt idx="3">
                  <c:v>Полное высшее</c:v>
                </c:pt>
                <c:pt idx="4">
                  <c:v>Среднее специальное</c:v>
                </c:pt>
                <c:pt idx="5">
                  <c:v>Полное среднее</c:v>
                </c:pt>
                <c:pt idx="6">
                  <c:v>Неполное среднее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</c:v>
                </c:pt>
                <c:pt idx="1">
                  <c:v>6.5111905213168231E-2</c:v>
                </c:pt>
                <c:pt idx="2">
                  <c:v>9.9898403705416472E-2</c:v>
                </c:pt>
                <c:pt idx="3">
                  <c:v>0.12086129090471531</c:v>
                </c:pt>
                <c:pt idx="4">
                  <c:v>0.4430022139002423</c:v>
                </c:pt>
                <c:pt idx="5">
                  <c:v>0.57568216777240366</c:v>
                </c:pt>
                <c:pt idx="6">
                  <c:v>0.64532321077974597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8375808"/>
        <c:axId val="185481984"/>
      </c:barChart>
      <c:catAx>
        <c:axId val="48375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38">
            <a:noFill/>
          </a:ln>
        </c:spPr>
        <c:txPr>
          <a:bodyPr rot="0" vert="horz"/>
          <a:lstStyle/>
          <a:p>
            <a:pPr>
              <a:defRPr sz="1164" b="0" i="0" u="none" strike="noStrike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85481984"/>
        <c:crosses val="autoZero"/>
        <c:auto val="1"/>
        <c:lblAlgn val="ctr"/>
        <c:lblOffset val="0"/>
        <c:noMultiLvlLbl val="0"/>
      </c:catAx>
      <c:valAx>
        <c:axId val="18548198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48375808"/>
        <c:crosses val="autoZero"/>
        <c:crossBetween val="between"/>
      </c:valAx>
      <c:spPr>
        <a:noFill/>
        <a:ln w="247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2000" b="1" i="0" u="none" strike="noStrike" baseline="0" dirty="0" smtClean="0">
                <a:effectLst/>
              </a:rPr>
              <a:t>Наличие Интернета дома – </a:t>
            </a:r>
            <a:r>
              <a:rPr lang="en-US" sz="2000" b="1" i="0" u="none" strike="noStrike" baseline="0" dirty="0" smtClean="0">
                <a:effectLst/>
              </a:rPr>
              <a:t>6</a:t>
            </a:r>
            <a:r>
              <a:rPr lang="ru-RU" sz="2000" b="1" i="0" u="none" strike="noStrike" baseline="0" dirty="0" smtClean="0">
                <a:effectLst/>
              </a:rPr>
              <a:t>4,7%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Интернета дома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D700"/>
              </a:solidFill>
              <a:ln w="190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0.64652761542283699</c:v>
                </c:pt>
                <c:pt idx="1">
                  <c:v>0.35347238457716301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69087171174291"/>
          <c:y val="5.5742808258285911E-2"/>
          <c:w val="0.85730912828825712"/>
          <c:h val="0.765954153863369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Регулярные пользователи</c:v>
                </c:pt>
              </c:strCache>
            </c:strRef>
          </c:tx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445696"/>
        <c:axId val="64160320"/>
      </c:barChart>
      <c:catAx>
        <c:axId val="92445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160320"/>
        <c:crosses val="autoZero"/>
        <c:auto val="1"/>
        <c:lblAlgn val="ctr"/>
        <c:lblOffset val="0"/>
        <c:noMultiLvlLbl val="0"/>
      </c:catAx>
      <c:valAx>
        <c:axId val="64160320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2445696"/>
        <c:crosses val="autoZero"/>
        <c:crossBetween val="between"/>
      </c:valAx>
      <c:spPr>
        <a:noFill/>
        <a:ln w="2477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8.5709902159095634E-3"/>
          <c:y val="3.5662505370267952E-2"/>
          <c:w val="0.95554132311700601"/>
          <c:h val="0.88711950445310961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725673889825482"/>
          <c:y val="0"/>
          <c:w val="0.58274326110174524"/>
          <c:h val="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2"/>
              <c:layout>
                <c:manualLayout>
                  <c:x val="0.29010276116776224"/>
                  <c:y val="3.45577855153342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Студент/Школьник</c:v>
                </c:pt>
                <c:pt idx="1">
                  <c:v>Военнослужащий</c:v>
                </c:pt>
                <c:pt idx="2">
                  <c:v>Владелец крупного/среднего бизнеса/директор</c:v>
                </c:pt>
                <c:pt idx="3">
                  <c:v>Офисный работник</c:v>
                </c:pt>
                <c:pt idx="4">
                  <c:v>Декретный отпуск</c:v>
                </c:pt>
                <c:pt idx="5">
                  <c:v>Владелец малого бизнеса</c:v>
                </c:pt>
                <c:pt idx="6">
                  <c:v>Квалифицированный специалист</c:v>
                </c:pt>
                <c:pt idx="7">
                  <c:v>Государственный служащий</c:v>
                </c:pt>
                <c:pt idx="8">
                  <c:v>Самозанятый / частный предприниматель</c:v>
                </c:pt>
                <c:pt idx="9">
                  <c:v>Частичная занятость / Временное место работы</c:v>
                </c:pt>
                <c:pt idx="10">
                  <c:v>Директор / Топ-менеджер (не собственник)</c:v>
                </c:pt>
                <c:pt idx="11">
                  <c:v>Домохозяйка</c:v>
                </c:pt>
              </c:strCache>
            </c:strRef>
          </c:cat>
          <c:val>
            <c:numRef>
              <c:f>Sheet1!$B$2:$B$13</c:f>
              <c:numCache>
                <c:formatCode>###0%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0.98191084706501608</c:v>
                </c:pt>
                <c:pt idx="4">
                  <c:v>0.92211096719464225</c:v>
                </c:pt>
                <c:pt idx="5">
                  <c:v>0.91097959619691904</c:v>
                </c:pt>
                <c:pt idx="6">
                  <c:v>0.89839536554644406</c:v>
                </c:pt>
                <c:pt idx="7">
                  <c:v>0.88329927094130156</c:v>
                </c:pt>
                <c:pt idx="8">
                  <c:v>0.84047787093685722</c:v>
                </c:pt>
                <c:pt idx="9">
                  <c:v>0.83607572914994388</c:v>
                </c:pt>
                <c:pt idx="10">
                  <c:v>0.82550161036561953</c:v>
                </c:pt>
                <c:pt idx="11" formatCode="0%">
                  <c:v>0.81242371350460396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Студент/Школьник</c:v>
                </c:pt>
                <c:pt idx="1">
                  <c:v>Военнослужащий</c:v>
                </c:pt>
                <c:pt idx="2">
                  <c:v>Владелец крупного/среднего бизнеса/директор</c:v>
                </c:pt>
                <c:pt idx="3">
                  <c:v>Офисный работник</c:v>
                </c:pt>
                <c:pt idx="4">
                  <c:v>Декретный отпуск</c:v>
                </c:pt>
                <c:pt idx="5">
                  <c:v>Владелец малого бизнеса</c:v>
                </c:pt>
                <c:pt idx="6">
                  <c:v>Квалифицированный специалист</c:v>
                </c:pt>
                <c:pt idx="7">
                  <c:v>Государственный служащий</c:v>
                </c:pt>
                <c:pt idx="8">
                  <c:v>Самозанятый / частный предприниматель</c:v>
                </c:pt>
                <c:pt idx="9">
                  <c:v>Частичная занятость / Временное место работы</c:v>
                </c:pt>
                <c:pt idx="10">
                  <c:v>Директор / Топ-менеджер (не собственник)</c:v>
                </c:pt>
                <c:pt idx="11">
                  <c:v>Домохозяйка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1.8089152934983921E-2</c:v>
                </c:pt>
                <c:pt idx="4">
                  <c:v>7.788903280535775E-2</c:v>
                </c:pt>
                <c:pt idx="5">
                  <c:v>8.9020403803080961E-2</c:v>
                </c:pt>
                <c:pt idx="6">
                  <c:v>0.10160463445355594</c:v>
                </c:pt>
                <c:pt idx="7">
                  <c:v>0.11670072905869844</c:v>
                </c:pt>
                <c:pt idx="8">
                  <c:v>0.15952212906314278</c:v>
                </c:pt>
                <c:pt idx="9">
                  <c:v>0.16392427085005612</c:v>
                </c:pt>
                <c:pt idx="10">
                  <c:v>0.17449838963438047</c:v>
                </c:pt>
                <c:pt idx="11">
                  <c:v>0.18757628649539604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089600"/>
        <c:axId val="64164352"/>
      </c:barChart>
      <c:catAx>
        <c:axId val="64089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38">
            <a:noFill/>
          </a:ln>
        </c:spPr>
        <c:txPr>
          <a:bodyPr rot="0" vert="horz"/>
          <a:lstStyle/>
          <a:p>
            <a:pPr>
              <a:defRPr sz="1164" b="0" i="0" u="none" strike="noStrike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4164352"/>
        <c:crosses val="autoZero"/>
        <c:auto val="1"/>
        <c:lblAlgn val="ctr"/>
        <c:lblOffset val="0"/>
        <c:noMultiLvlLbl val="0"/>
      </c:catAx>
      <c:valAx>
        <c:axId val="6416435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64089600"/>
        <c:crosses val="autoZero"/>
        <c:crossBetween val="between"/>
      </c:valAx>
      <c:spPr>
        <a:noFill/>
        <a:ln w="247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725673889825482"/>
          <c:y val="0"/>
          <c:w val="0.58274326110174524"/>
          <c:h val="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2"/>
              <c:layout>
                <c:manualLayout>
                  <c:x val="0.29010276116776224"/>
                  <c:y val="3.45577855153342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Холост/Незамужем</c:v>
                </c:pt>
                <c:pt idx="1">
                  <c:v>Женат/Замужем/Живем вместе</c:v>
                </c:pt>
                <c:pt idx="2">
                  <c:v>Разведен</c:v>
                </c:pt>
                <c:pt idx="3">
                  <c:v>Вдовец/вдова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0.93110454421076971</c:v>
                </c:pt>
                <c:pt idx="1">
                  <c:v>0.66796824603852933</c:v>
                </c:pt>
                <c:pt idx="2">
                  <c:v>0.5345496861862814</c:v>
                </c:pt>
                <c:pt idx="3">
                  <c:v>0.12529033283460284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Холост/Незамужем</c:v>
                </c:pt>
                <c:pt idx="1">
                  <c:v>Женат/Замужем/Живем вместе</c:v>
                </c:pt>
                <c:pt idx="2">
                  <c:v>Разведен</c:v>
                </c:pt>
                <c:pt idx="3">
                  <c:v>Вдовец/вдова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6.8895455789230287E-2</c:v>
                </c:pt>
                <c:pt idx="1">
                  <c:v>0.33203175396147067</c:v>
                </c:pt>
                <c:pt idx="2">
                  <c:v>0.4654503138137186</c:v>
                </c:pt>
                <c:pt idx="3">
                  <c:v>0.87470966716539711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442624"/>
        <c:axId val="64163200"/>
      </c:barChart>
      <c:catAx>
        <c:axId val="92442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38">
            <a:noFill/>
          </a:ln>
        </c:spPr>
        <c:txPr>
          <a:bodyPr rot="0" vert="horz"/>
          <a:lstStyle/>
          <a:p>
            <a:pPr>
              <a:defRPr sz="1164" b="0" i="0" u="none" strike="noStrike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4163200"/>
        <c:crosses val="autoZero"/>
        <c:auto val="1"/>
        <c:lblAlgn val="ctr"/>
        <c:lblOffset val="0"/>
        <c:noMultiLvlLbl val="0"/>
      </c:catAx>
      <c:valAx>
        <c:axId val="6416320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92442624"/>
        <c:crosses val="autoZero"/>
        <c:crossBetween val="between"/>
      </c:valAx>
      <c:spPr>
        <a:noFill/>
        <a:ln w="247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69087171174291"/>
          <c:y val="5.5742808258285911E-2"/>
          <c:w val="0.85730912828825712"/>
          <c:h val="0.765954153863369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Регулярные пользователи</c:v>
                </c:pt>
              </c:strCache>
            </c:strRef>
          </c:tx>
          <c:spPr>
            <a:solidFill>
              <a:srgbClr val="EF8400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0321152"/>
        <c:axId val="64217088"/>
      </c:barChart>
      <c:catAx>
        <c:axId val="1903211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217088"/>
        <c:crosses val="autoZero"/>
        <c:auto val="1"/>
        <c:lblAlgn val="ctr"/>
        <c:lblOffset val="0"/>
        <c:noMultiLvlLbl val="0"/>
      </c:catAx>
      <c:valAx>
        <c:axId val="64217088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0321152"/>
        <c:crosses val="autoZero"/>
        <c:crossBetween val="between"/>
      </c:valAx>
      <c:spPr>
        <a:noFill/>
        <a:ln w="2477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8.5709902159095634E-3"/>
          <c:y val="3.5662505370267952E-2"/>
          <c:w val="0.95554132311700601"/>
          <c:h val="0.88711950445310961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5588434216503"/>
          <c:y val="3.7408548015892128E-2"/>
          <c:w val="0.73074174431180083"/>
          <c:h val="0.95959305442516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EF84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7579486379939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Стационарный домашний компьютер</c:v>
                </c:pt>
                <c:pt idx="1">
                  <c:v>Мобильный телефон или смартфон</c:v>
                </c:pt>
                <c:pt idx="2">
                  <c:v>Домашний ноутбук</c:v>
                </c:pt>
                <c:pt idx="3">
                  <c:v>Планшет</c:v>
                </c:pt>
                <c:pt idx="4">
                  <c:v>Стационарный компьютер на работе</c:v>
                </c:pt>
                <c:pt idx="5">
                  <c:v>Рабочий ноутбук</c:v>
                </c:pt>
                <c:pt idx="6">
                  <c:v>Компьютер в гостях</c:v>
                </c:pt>
                <c:pt idx="7">
                  <c:v>Компьютер по месту учебы</c:v>
                </c:pt>
                <c:pt idx="8">
                  <c:v>Компьютер Интернет-Кафе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0.51378283409102998</c:v>
                </c:pt>
                <c:pt idx="1">
                  <c:v>0.50384188888823123</c:v>
                </c:pt>
                <c:pt idx="2">
                  <c:v>0.42173581701339979</c:v>
                </c:pt>
                <c:pt idx="3">
                  <c:v>0.2050133017250591</c:v>
                </c:pt>
                <c:pt idx="4">
                  <c:v>8.1983261732004487E-2</c:v>
                </c:pt>
                <c:pt idx="5">
                  <c:v>4.7239774757209529E-2</c:v>
                </c:pt>
                <c:pt idx="6">
                  <c:v>1.9962941265852862E-2</c:v>
                </c:pt>
                <c:pt idx="7">
                  <c:v>1.7913439872921513E-2</c:v>
                </c:pt>
                <c:pt idx="8" formatCode="0.0%">
                  <c:v>4.3150389184409034E-3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85349632"/>
        <c:axId val="64221120"/>
      </c:barChart>
      <c:catAx>
        <c:axId val="185349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64221120"/>
        <c:crosses val="autoZero"/>
        <c:auto val="1"/>
        <c:lblAlgn val="ctr"/>
        <c:lblOffset val="100"/>
        <c:noMultiLvlLbl val="0"/>
      </c:catAx>
      <c:valAx>
        <c:axId val="64221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8534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419299565005594"/>
          <c:y val="1.9422039084003254E-2"/>
          <c:w val="0.49961115431618708"/>
          <c:h val="0.96127381605502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7B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BFBFB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7B6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200" b="0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>
                    <a:defRPr sz="1200" b="1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200" b="0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 algn="ctr">
                    <a:defRPr sz="1200" b="0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sz="1200" b="0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 algn="ctr">
                    <a:defRPr sz="1200" b="0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 algn="ctr">
                    <a:defRPr sz="1200" b="0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 algn="ctr">
                    <a:defRPr sz="1200" b="0">
                      <a:solidFill>
                        <a:srgbClr val="7F7F7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 b="1">
                    <a:solidFill>
                      <a:srgbClr val="7F7F7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4"/>
                <c:pt idx="1">
                  <c:v>Мобильный телефон или смартфон</c:v>
                </c:pt>
                <c:pt idx="3">
                  <c:v>Планшет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0.51378283409102998</c:v>
                </c:pt>
                <c:pt idx="1">
                  <c:v>0.50384188888823123</c:v>
                </c:pt>
                <c:pt idx="2">
                  <c:v>0.42173581701339979</c:v>
                </c:pt>
                <c:pt idx="3">
                  <c:v>0.2050133017250591</c:v>
                </c:pt>
                <c:pt idx="4">
                  <c:v>8.1983261732004487E-2</c:v>
                </c:pt>
                <c:pt idx="5">
                  <c:v>4.7239774757209529E-2</c:v>
                </c:pt>
                <c:pt idx="6">
                  <c:v>1.9962941265852862E-2</c:v>
                </c:pt>
                <c:pt idx="7">
                  <c:v>1.7913439872921513E-2</c:v>
                </c:pt>
                <c:pt idx="8" formatCode="0.0%">
                  <c:v>4.3150389184409034E-3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91844352"/>
        <c:axId val="64176128"/>
      </c:barChart>
      <c:catAx>
        <c:axId val="1918443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4176128"/>
        <c:crosses val="autoZero"/>
        <c:auto val="1"/>
        <c:lblAlgn val="ctr"/>
        <c:lblOffset val="100"/>
        <c:noMultiLvlLbl val="0"/>
      </c:catAx>
      <c:valAx>
        <c:axId val="64176128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4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375856908615368E-2"/>
          <c:y val="0.15326541961828213"/>
          <c:w val="0.59686453278240947"/>
          <c:h val="0.771029198520702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7B6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200" b="1" i="0" u="none" strike="noStrike" kern="1200" baseline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0.14406755054424669</c:v>
                </c:pt>
                <c:pt idx="1">
                  <c:v>0.85593244945575331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375856908615368E-2"/>
          <c:y val="0.15326541961828213"/>
          <c:w val="0.59686453278240947"/>
          <c:h val="0.771029198520702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FD7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EF8400"/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F7F7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0.47502021470333988</c:v>
                </c:pt>
                <c:pt idx="1">
                  <c:v>0.29786091791530528</c:v>
                </c:pt>
                <c:pt idx="2">
                  <c:v>0.21738380127280982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legend>
      <c:legendPos val="r"/>
      <c:layout>
        <c:manualLayout>
          <c:xMode val="edge"/>
          <c:yMode val="edge"/>
          <c:x val="0.71430026293374815"/>
          <c:y val="0.30892709600434598"/>
          <c:w val="0.1639209400013755"/>
          <c:h val="0.37125507930294194"/>
        </c:manualLayout>
      </c:layout>
      <c:overlay val="0"/>
      <c:txPr>
        <a:bodyPr/>
        <a:lstStyle/>
        <a:p>
          <a:pPr>
            <a:defRPr sz="140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375856908615368E-2"/>
          <c:y val="0.15326541961828213"/>
          <c:w val="0.59686453278240947"/>
          <c:h val="0.771029198520702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7B6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0.57315914200023621</c:v>
                </c:pt>
                <c:pt idx="1">
                  <c:v>0.42684085799976379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473938639026051E-2"/>
          <c:y val="5.3708435902882767E-2"/>
          <c:w val="0.94021739130434778"/>
          <c:h val="0.79028132992327371"/>
        </c:manualLayout>
      </c:layout>
      <c:lineChart>
        <c:grouping val="standard"/>
        <c:varyColors val="0"/>
        <c:ser>
          <c:idx val="1"/>
          <c:order val="0"/>
          <c:spPr>
            <a:ln w="45716">
              <a:solidFill>
                <a:srgbClr val="EF84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3"/>
            <c:spPr>
              <a:solidFill>
                <a:srgbClr val="EF8400"/>
              </a:solidFill>
              <a:ln>
                <a:solidFill>
                  <a:srgbClr val="EF84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24"/>
              <c:layout>
                <c:manualLayout>
                  <c:x val="-2.3640347150970152E-2"/>
                  <c:y val="-4.373168548291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30477">
                <a:noFill/>
              </a:ln>
            </c:spPr>
            <c:txPr>
              <a:bodyPr/>
              <a:lstStyle/>
              <a:p>
                <a:pPr>
                  <a:defRPr sz="1440" b="0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Sheet1!$A$1:$A$29</c:f>
              <c:strCache>
                <c:ptCount val="29"/>
                <c:pt idx="0">
                  <c:v>2010 I</c:v>
                </c:pt>
                <c:pt idx="1">
                  <c:v>2010 II</c:v>
                </c:pt>
                <c:pt idx="2">
                  <c:v>2010 III</c:v>
                </c:pt>
                <c:pt idx="3">
                  <c:v>2010 IV</c:v>
                </c:pt>
                <c:pt idx="4">
                  <c:v>2011 I</c:v>
                </c:pt>
                <c:pt idx="5">
                  <c:v>2011 II</c:v>
                </c:pt>
                <c:pt idx="6">
                  <c:v>2011 III</c:v>
                </c:pt>
                <c:pt idx="7">
                  <c:v>2011 IV</c:v>
                </c:pt>
                <c:pt idx="8">
                  <c:v>2012 I</c:v>
                </c:pt>
                <c:pt idx="9">
                  <c:v>2012 II</c:v>
                </c:pt>
                <c:pt idx="10">
                  <c:v>2012 III</c:v>
                </c:pt>
                <c:pt idx="11">
                  <c:v>2012 IV</c:v>
                </c:pt>
                <c:pt idx="12">
                  <c:v>2013 I</c:v>
                </c:pt>
                <c:pt idx="13">
                  <c:v>2013 II</c:v>
                </c:pt>
                <c:pt idx="14">
                  <c:v>2013 III</c:v>
                </c:pt>
                <c:pt idx="15">
                  <c:v>2013 IV</c:v>
                </c:pt>
                <c:pt idx="16">
                  <c:v>2014 I</c:v>
                </c:pt>
                <c:pt idx="17">
                  <c:v>2014 II</c:v>
                </c:pt>
                <c:pt idx="18">
                  <c:v>2014 III</c:v>
                </c:pt>
                <c:pt idx="19">
                  <c:v>2014 IV</c:v>
                </c:pt>
                <c:pt idx="20">
                  <c:v>2015 I</c:v>
                </c:pt>
                <c:pt idx="21">
                  <c:v>2015 II</c:v>
                </c:pt>
                <c:pt idx="22">
                  <c:v>2015 III</c:v>
                </c:pt>
                <c:pt idx="23">
                  <c:v>2015 IV</c:v>
                </c:pt>
                <c:pt idx="24">
                  <c:v>2016 I</c:v>
                </c:pt>
                <c:pt idx="25">
                  <c:v>2016 II</c:v>
                </c:pt>
                <c:pt idx="26">
                  <c:v>2016 III</c:v>
                </c:pt>
                <c:pt idx="27">
                  <c:v>2016 IV</c:v>
                </c:pt>
                <c:pt idx="28">
                  <c:v>2017 I</c:v>
                </c:pt>
              </c:strCache>
            </c:strRef>
          </c:cat>
          <c:val>
            <c:numRef>
              <c:f>Sheet1!$B$1:$B$29</c:f>
              <c:numCache>
                <c:formatCode>0%</c:formatCode>
                <c:ptCount val="29"/>
                <c:pt idx="0">
                  <c:v>0.27800000000000002</c:v>
                </c:pt>
                <c:pt idx="1">
                  <c:v>0.32200000000000001</c:v>
                </c:pt>
                <c:pt idx="2">
                  <c:v>0.32899999999999996</c:v>
                </c:pt>
                <c:pt idx="3">
                  <c:v>0.33100000000000002</c:v>
                </c:pt>
                <c:pt idx="4">
                  <c:v>0.34689999999999999</c:v>
                </c:pt>
                <c:pt idx="5">
                  <c:v>0.35</c:v>
                </c:pt>
                <c:pt idx="6">
                  <c:v>0.36080000000000001</c:v>
                </c:pt>
                <c:pt idx="7">
                  <c:v>0.39</c:v>
                </c:pt>
                <c:pt idx="8">
                  <c:v>0.42130000000000001</c:v>
                </c:pt>
                <c:pt idx="9">
                  <c:v>0.44909999999999994</c:v>
                </c:pt>
                <c:pt idx="10">
                  <c:v>0.5</c:v>
                </c:pt>
                <c:pt idx="11">
                  <c:v>0.5</c:v>
                </c:pt>
                <c:pt idx="12">
                  <c:v>0.50340000000000007</c:v>
                </c:pt>
                <c:pt idx="13">
                  <c:v>0.50700000000000001</c:v>
                </c:pt>
                <c:pt idx="14">
                  <c:v>0.51400000000000001</c:v>
                </c:pt>
                <c:pt idx="15">
                  <c:v>0.53299999999999992</c:v>
                </c:pt>
                <c:pt idx="16">
                  <c:v>0.53400000000000003</c:v>
                </c:pt>
                <c:pt idx="17">
                  <c:v>0.55000000000000004</c:v>
                </c:pt>
                <c:pt idx="18">
                  <c:v>0.57100000000000006</c:v>
                </c:pt>
                <c:pt idx="19">
                  <c:v>0.56999999999999995</c:v>
                </c:pt>
                <c:pt idx="20">
                  <c:v>0.57999999999999996</c:v>
                </c:pt>
                <c:pt idx="21">
                  <c:v>0.58962595605382995</c:v>
                </c:pt>
                <c:pt idx="22">
                  <c:v>0.58320000000000005</c:v>
                </c:pt>
                <c:pt idx="23">
                  <c:v>0.58320000000000005</c:v>
                </c:pt>
                <c:pt idx="24">
                  <c:v>0.62</c:v>
                </c:pt>
                <c:pt idx="25">
                  <c:v>0.66056684990704329</c:v>
                </c:pt>
                <c:pt idx="26">
                  <c:v>0.63423625751109269</c:v>
                </c:pt>
                <c:pt idx="27">
                  <c:v>0.63423625751109269</c:v>
                </c:pt>
                <c:pt idx="28">
                  <c:v>0.64800000000000002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49152"/>
        <c:axId val="63710912"/>
      </c:lineChart>
      <c:catAx>
        <c:axId val="40049152"/>
        <c:scaling>
          <c:orientation val="minMax"/>
        </c:scaling>
        <c:delete val="0"/>
        <c:axPos val="b"/>
        <c:majorGridlines>
          <c:spPr>
            <a:ln w="15239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5239">
            <a:solidFill>
              <a:srgbClr val="C0C0C0"/>
            </a:solidFill>
            <a:prstDash val="solid"/>
          </a:ln>
        </c:spPr>
        <c:txPr>
          <a:bodyPr rot="-2400000" vert="horz"/>
          <a:lstStyle/>
          <a:p>
            <a:pPr>
              <a:defRPr sz="900" b="1" i="0" u="none" strike="noStrike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637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710912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ln w="11429">
            <a:noFill/>
          </a:ln>
        </c:spPr>
        <c:crossAx val="40049152"/>
        <c:crosses val="autoZero"/>
        <c:crossBetween val="between"/>
      </c:valAx>
      <c:spPr>
        <a:noFill/>
        <a:ln w="30477">
          <a:noFill/>
        </a:ln>
      </c:spPr>
    </c:plotArea>
    <c:legend>
      <c:legendPos val="l"/>
      <c:legendEntry>
        <c:idx val="0"/>
        <c:delete val="1"/>
      </c:legendEntry>
      <c:layout/>
      <c:overlay val="1"/>
      <c:spPr>
        <a:noFill/>
        <a:ln w="30477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1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473908853990807E-2"/>
          <c:y val="5.3708519032564538E-2"/>
          <c:w val="0.94021739130434778"/>
          <c:h val="0.79028132992327371"/>
        </c:manualLayout>
      </c:layout>
      <c:lineChart>
        <c:grouping val="standard"/>
        <c:varyColors val="0"/>
        <c:ser>
          <c:idx val="1"/>
          <c:order val="0"/>
          <c:spPr>
            <a:ln w="45716">
              <a:solidFill>
                <a:srgbClr val="EF84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3"/>
            <c:spPr>
              <a:solidFill>
                <a:srgbClr val="EF8400"/>
              </a:solidFill>
              <a:ln>
                <a:solidFill>
                  <a:srgbClr val="EF84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layout>
                <c:manualLayout>
                  <c:x val="-2.9270985141084543E-2"/>
                  <c:y val="-3.1823806522282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30477">
                <a:noFill/>
              </a:ln>
            </c:spPr>
            <c:txPr>
              <a:bodyPr/>
              <a:lstStyle/>
              <a:p>
                <a:pPr>
                  <a:defRPr sz="1440" b="0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Sheet1!$A$1:$A$14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Sheet1!$B$1:$B$14</c:f>
              <c:numCache>
                <c:formatCode>0%</c:formatCode>
                <c:ptCount val="14"/>
                <c:pt idx="0">
                  <c:v>0.12</c:v>
                </c:pt>
                <c:pt idx="1">
                  <c:v>0.152</c:v>
                </c:pt>
                <c:pt idx="2">
                  <c:v>0.17499999999999999</c:v>
                </c:pt>
                <c:pt idx="3">
                  <c:v>0.19500000000000001</c:v>
                </c:pt>
                <c:pt idx="4">
                  <c:v>0.217</c:v>
                </c:pt>
                <c:pt idx="5">
                  <c:v>0.254</c:v>
                </c:pt>
                <c:pt idx="6">
                  <c:v>0.33100000000000002</c:v>
                </c:pt>
                <c:pt idx="7">
                  <c:v>0.39</c:v>
                </c:pt>
                <c:pt idx="8">
                  <c:v>0.5</c:v>
                </c:pt>
                <c:pt idx="9">
                  <c:v>0.53299999999999992</c:v>
                </c:pt>
                <c:pt idx="10">
                  <c:v>0.56999999999999995</c:v>
                </c:pt>
                <c:pt idx="11">
                  <c:v>0.58471760797342198</c:v>
                </c:pt>
                <c:pt idx="12">
                  <c:v>0.63100000000000001</c:v>
                </c:pt>
                <c:pt idx="13">
                  <c:v>0.64800000000000002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30560"/>
        <c:axId val="63713792"/>
      </c:lineChart>
      <c:catAx>
        <c:axId val="40130560"/>
        <c:scaling>
          <c:orientation val="minMax"/>
        </c:scaling>
        <c:delete val="0"/>
        <c:axPos val="b"/>
        <c:majorGridlines>
          <c:spPr>
            <a:ln w="15239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5239">
            <a:solidFill>
              <a:srgbClr val="C0C0C0"/>
            </a:solidFill>
            <a:prstDash val="solid"/>
          </a:ln>
        </c:spPr>
        <c:txPr>
          <a:bodyPr rot="-2400000" vert="horz"/>
          <a:lstStyle/>
          <a:p>
            <a:pPr>
              <a:defRPr sz="900" b="1" i="0" u="none" strike="noStrike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6371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713792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ln w="11429">
            <a:noFill/>
          </a:ln>
        </c:spPr>
        <c:crossAx val="40130560"/>
        <c:crosses val="autoZero"/>
        <c:crossBetween val="between"/>
      </c:valAx>
      <c:spPr>
        <a:noFill/>
        <a:ln w="30477">
          <a:noFill/>
        </a:ln>
      </c:spPr>
    </c:plotArea>
    <c:legend>
      <c:legendPos val="l"/>
      <c:legendEntry>
        <c:idx val="0"/>
        <c:delete val="1"/>
      </c:legendEntry>
      <c:layout/>
      <c:overlay val="1"/>
      <c:spPr>
        <a:noFill/>
        <a:ln w="30477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1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74832279782502E-2"/>
          <c:y val="0.149798526659431"/>
          <c:w val="0.50588969356997648"/>
          <c:h val="0.67081221744592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D7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7B600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EF84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686969120950698E-3"/>
                  <c:y val="-1.448717236546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360253418732105E-2"/>
                  <c:y val="-2.753351321040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15-29 лет </c:v>
                </c:pt>
                <c:pt idx="1">
                  <c:v>30-44 лет</c:v>
                </c:pt>
                <c:pt idx="2">
                  <c:v>45-54 лет</c:v>
                </c:pt>
                <c:pt idx="3">
                  <c:v>55-64 лет</c:v>
                </c:pt>
                <c:pt idx="4">
                  <c:v>65+ лет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0.34463970096785312</c:v>
                </c:pt>
                <c:pt idx="1">
                  <c:v>0.37241679621205781</c:v>
                </c:pt>
                <c:pt idx="2">
                  <c:v>0.15053258034917641</c:v>
                </c:pt>
                <c:pt idx="3">
                  <c:v>9.3769453909524486E-2</c:v>
                </c:pt>
                <c:pt idx="4">
                  <c:v>3.8641468561391182E-2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17892076596832"/>
          <c:y val="0.23082958731081163"/>
          <c:w val="0.30334119967061751"/>
          <c:h val="0.54130760403910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74832279782502E-2"/>
          <c:y val="0.149798526659431"/>
          <c:w val="0.50588969356997648"/>
          <c:h val="0.67081221744592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EF84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7B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D7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8.0686969120950698E-3"/>
                  <c:y val="-1.448717236546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100263156092686E-3"/>
                  <c:y val="-9.20303726936292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Города с населением 100+</c:v>
                </c:pt>
                <c:pt idx="1">
                  <c:v>Города с населением 100 тыс -</c:v>
                </c:pt>
                <c:pt idx="2">
                  <c:v>Сёла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0.43971576086321484</c:v>
                </c:pt>
                <c:pt idx="1">
                  <c:v>0.29207558677407397</c:v>
                </c:pt>
                <c:pt idx="2">
                  <c:v>0.26820865236271457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459650451528584"/>
          <c:y val="0.32663530133600216"/>
          <c:w val="0.50676089871937302"/>
          <c:h val="0.4444950156617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3405374480717"/>
          <c:y val="0.14979855085479354"/>
          <c:w val="0.50588969356997648"/>
          <c:h val="0.67081221744592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D7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686969120950698E-3"/>
                  <c:y val="-1.4487172365463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F7F7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355368614286888E-3"/>
                  <c:y val="-3.31383237056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932445719945965E-3"/>
                  <c:y val="-1.1209394355099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Полное высшее образование</c:v>
                </c:pt>
                <c:pt idx="1">
                  <c:v>Неполное высшее образование</c:v>
                </c:pt>
                <c:pt idx="2">
                  <c:v>Среднее специальное образование</c:v>
                </c:pt>
                <c:pt idx="3">
                  <c:v>Полное среднее образование</c:v>
                </c:pt>
                <c:pt idx="4">
                  <c:v>Неполное среднее образование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0.42286528723344058</c:v>
                </c:pt>
                <c:pt idx="1">
                  <c:v>8.1537099522866641E-2</c:v>
                </c:pt>
                <c:pt idx="2">
                  <c:v>0.36290081567817284</c:v>
                </c:pt>
                <c:pt idx="3">
                  <c:v>0.1072995671145283</c:v>
                </c:pt>
                <c:pt idx="4">
                  <c:v>2.4882904049230194E-2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65907422539763"/>
          <c:y val="0.31209778298921448"/>
          <c:w val="0.35631035803913791"/>
          <c:h val="0.31711972405472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3405374480717"/>
          <c:y val="0.14979855085479354"/>
          <c:w val="0.50588969356997648"/>
          <c:h val="0.67081221744592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E46C0A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D700"/>
              </a:soli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2.1428109753121868E-2"/>
                  <c:y val="-0.10088465952457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68248595431238E-2"/>
                      <c:h val="4.89991754034113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3076356001981029E-2"/>
                  <c:y val="8.4070457663242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>
                          <a:lumMod val="50000"/>
                        </a:prst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0686969120950698E-3"/>
                  <c:y val="-1.448717236546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543299965632064E-3"/>
                  <c:y val="-1.3521883584261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483111429986491E-3"/>
                  <c:y val="-4.2035228831621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Высокий уровень дохода</c:v>
                </c:pt>
                <c:pt idx="1">
                  <c:v>Выше среднего уровень дохода</c:v>
                </c:pt>
                <c:pt idx="2">
                  <c:v>Средний уровень дохода</c:v>
                </c:pt>
                <c:pt idx="3">
                  <c:v>Ниже среднего уровень дохода</c:v>
                </c:pt>
                <c:pt idx="4">
                  <c:v>Низкий уровень дохода</c:v>
                </c:pt>
                <c:pt idx="5">
                  <c:v>Отказ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0.0%">
                  <c:v>3.8875532623648896E-3</c:v>
                </c:pt>
                <c:pt idx="1">
                  <c:v>0.12187745383938836</c:v>
                </c:pt>
                <c:pt idx="2">
                  <c:v>0.48911070106282412</c:v>
                </c:pt>
                <c:pt idx="3">
                  <c:v>0.31451076571813869</c:v>
                </c:pt>
                <c:pt idx="4">
                  <c:v>4.0087791891130549E-2</c:v>
                </c:pt>
                <c:pt idx="5">
                  <c:v>3.0525734226156235E-2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71414079640169"/>
          <c:y val="0.30369073722289019"/>
          <c:w val="0.32334413517916494"/>
          <c:h val="0.33113146699859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1400" b="0" i="0" u="none" strike="noStrike" baseline="0" dirty="0" smtClean="0">
                <a:effectLst/>
              </a:rPr>
              <a:t>Регулярные пользователи Интернета</a:t>
            </a:r>
            <a:endParaRPr lang="ru-RU" sz="1400" b="0" i="0" u="none" strike="noStrike" kern="1200" baseline="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2288232989127335"/>
          <c:y val="4.29669034805438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8732254080756017"/>
          <c:w val="1"/>
          <c:h val="0.70528135738831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0.24275425070931606</c:v>
                </c:pt>
                <c:pt idx="1">
                  <c:v>0.33727111342389943</c:v>
                </c:pt>
                <c:pt idx="2">
                  <c:v>0.36000638102538751</c:v>
                </c:pt>
                <c:pt idx="3">
                  <c:v>0.38319927737371456</c:v>
                </c:pt>
                <c:pt idx="4">
                  <c:v>0.36576376509202552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D700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0.58147705825402196</c:v>
                </c:pt>
                <c:pt idx="1">
                  <c:v>0.53402768124921163</c:v>
                </c:pt>
                <c:pt idx="2">
                  <c:v>0.52609513795802665</c:v>
                </c:pt>
                <c:pt idx="3">
                  <c:v>0.51800292380176882</c:v>
                </c:pt>
                <c:pt idx="4">
                  <c:v>0.50451127825699404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0%</c:formatCode>
                <c:ptCount val="5"/>
                <c:pt idx="0">
                  <c:v>0.17576869103666209</c:v>
                </c:pt>
                <c:pt idx="1">
                  <c:v>0.12870120532688883</c:v>
                </c:pt>
                <c:pt idx="2">
                  <c:v>0.11389848101658577</c:v>
                </c:pt>
                <c:pt idx="3">
                  <c:v>9.8797798824516572E-2</c:v>
                </c:pt>
                <c:pt idx="4">
                  <c:v>0.12972495665098036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46387200"/>
        <c:axId val="101239040"/>
      </c:barChart>
      <c:catAx>
        <c:axId val="46387200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low"/>
        <c:crossAx val="101239040"/>
        <c:crosses val="autoZero"/>
        <c:auto val="1"/>
        <c:lblAlgn val="ctr"/>
        <c:lblOffset val="100"/>
        <c:noMultiLvlLbl val="0"/>
      </c:catAx>
      <c:valAx>
        <c:axId val="101239040"/>
        <c:scaling>
          <c:orientation val="maxMin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638720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0T17:32:04.139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E3D54-8A0F-4BFA-B44C-46766466DA97}" type="doc">
      <dgm:prSet loTypeId="urn:microsoft.com/office/officeart/2005/8/layout/arrow2" loCatId="process" qsTypeId="urn:microsoft.com/office/officeart/2005/8/quickstyle/3d2" qsCatId="3D" csTypeId="urn:microsoft.com/office/officeart/2005/8/colors/accent4_4" csCatId="accent4" phldr="1"/>
      <dgm:spPr/>
    </dgm:pt>
    <dgm:pt modelId="{97F96A9B-DA1D-4D19-B060-48956A0F1B55}">
      <dgm:prSet phldrT="[Текст]" custT="1"/>
      <dgm:spPr>
        <a:solidFill>
          <a:schemeClr val="bg1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Индустриальное медиа-исследование интернет-пользователей Украины 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Opinion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Media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5334447-D08C-4928-82CB-644531A6CA43}" type="parTrans" cxnId="{65F74BB8-7F85-4842-BC53-D499203FEBCA}">
      <dgm:prSet/>
      <dgm:spPr/>
      <dgm:t>
        <a:bodyPr/>
        <a:lstStyle/>
        <a:p>
          <a:endParaRPr lang="ru-RU" sz="2400"/>
        </a:p>
      </dgm:t>
    </dgm:pt>
    <dgm:pt modelId="{DE28BB8F-BFC4-46E7-8F08-BC2D22A37827}" type="sibTrans" cxnId="{65F74BB8-7F85-4842-BC53-D499203FEBCA}">
      <dgm:prSet/>
      <dgm:spPr/>
      <dgm:t>
        <a:bodyPr/>
        <a:lstStyle/>
        <a:p>
          <a:endParaRPr lang="ru-RU" sz="2400"/>
        </a:p>
      </dgm:t>
    </dgm:pt>
    <dgm:pt modelId="{51F35F54-90AF-4CD1-B9DD-8AFDDC55D990}">
      <dgm:prSet phldrT="[Текст]" custT="1"/>
      <dgm:spPr/>
      <dgm:t>
        <a:bodyPr/>
        <a:lstStyle/>
        <a:p>
          <a:r>
            <a:rPr lang="en-US" sz="20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AdOpinion</a:t>
          </a:r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 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эффективность рекламы</a:t>
          </a:r>
          <a:endParaRPr lang="ru-RU" sz="1400" dirty="0"/>
        </a:p>
      </dgm:t>
    </dgm:pt>
    <dgm:pt modelId="{46E02A41-5467-4C0C-A27E-12E3B630BB76}" type="parTrans" cxnId="{190A1C59-83D7-410F-858F-8FFECB660ACF}">
      <dgm:prSet/>
      <dgm:spPr/>
      <dgm:t>
        <a:bodyPr/>
        <a:lstStyle/>
        <a:p>
          <a:endParaRPr lang="ru-RU" sz="2400"/>
        </a:p>
      </dgm:t>
    </dgm:pt>
    <dgm:pt modelId="{100347E9-E5D6-4424-9875-0876855BC989}" type="sibTrans" cxnId="{190A1C59-83D7-410F-858F-8FFECB660ACF}">
      <dgm:prSet/>
      <dgm:spPr/>
      <dgm:t>
        <a:bodyPr/>
        <a:lstStyle/>
        <a:p>
          <a:endParaRPr lang="ru-RU" sz="2400"/>
        </a:p>
      </dgm:t>
    </dgm:pt>
    <dgm:pt modelId="{6DA6A442-3E0F-421A-BAE7-DFB8FBF11721}">
      <dgm:prSet phldrT="[Текст]" custT="1"/>
      <dgm:spPr>
        <a:noFill/>
      </dgm:spPr>
      <dgm:t>
        <a:bodyPr/>
        <a:lstStyle/>
        <a:p>
          <a:pPr algn="r"/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Мониторинг медийной </a:t>
          </a:r>
          <a:b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онлайн рекламы </a:t>
          </a:r>
          <a:r>
            <a:rPr lang="en-US" sz="20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AdvertTrack</a:t>
          </a:r>
          <a:endParaRPr lang="ru-RU" sz="1400" dirty="0"/>
        </a:p>
      </dgm:t>
    </dgm:pt>
    <dgm:pt modelId="{88721850-0CDD-4118-B993-9ACB664DB88E}" type="sibTrans" cxnId="{D4197DB8-886A-4E5B-A86D-A5190FE40DFA}">
      <dgm:prSet/>
      <dgm:spPr/>
      <dgm:t>
        <a:bodyPr/>
        <a:lstStyle/>
        <a:p>
          <a:endParaRPr lang="ru-RU"/>
        </a:p>
      </dgm:t>
    </dgm:pt>
    <dgm:pt modelId="{366D20C1-4ECC-4F79-A111-CB9F6C3F04DF}" type="parTrans" cxnId="{D4197DB8-886A-4E5B-A86D-A5190FE40DFA}">
      <dgm:prSet/>
      <dgm:spPr/>
      <dgm:t>
        <a:bodyPr/>
        <a:lstStyle/>
        <a:p>
          <a:endParaRPr lang="ru-RU"/>
        </a:p>
      </dgm:t>
    </dgm:pt>
    <dgm:pt modelId="{1B0BD4DB-C3D1-4D7D-960B-0A3C71ECB620}" type="pres">
      <dgm:prSet presAssocID="{02AE3D54-8A0F-4BFA-B44C-46766466DA97}" presName="arrowDiagram" presStyleCnt="0">
        <dgm:presLayoutVars>
          <dgm:chMax val="5"/>
          <dgm:dir/>
          <dgm:resizeHandles val="exact"/>
        </dgm:presLayoutVars>
      </dgm:prSet>
      <dgm:spPr/>
    </dgm:pt>
    <dgm:pt modelId="{BAB0C04E-DEA7-4A59-A164-1A0EBCA605DB}" type="pres">
      <dgm:prSet presAssocID="{02AE3D54-8A0F-4BFA-B44C-46766466DA97}" presName="arrow" presStyleLbl="bgShp" presStyleIdx="0" presStyleCnt="1"/>
      <dgm:spPr>
        <a:solidFill>
          <a:srgbClr val="F58220"/>
        </a:solidFill>
      </dgm:spPr>
    </dgm:pt>
    <dgm:pt modelId="{CF0E034F-BD1E-409E-A4FB-7CB6D2F09F5F}" type="pres">
      <dgm:prSet presAssocID="{02AE3D54-8A0F-4BFA-B44C-46766466DA97}" presName="arrowDiagram3" presStyleCnt="0"/>
      <dgm:spPr/>
    </dgm:pt>
    <dgm:pt modelId="{EB7ED1C5-9DDF-40AA-A87E-2066ED136FD4}" type="pres">
      <dgm:prSet presAssocID="{97F96A9B-DA1D-4D19-B060-48956A0F1B55}" presName="bullet3a" presStyleLbl="node1" presStyleIdx="0" presStyleCnt="3"/>
      <dgm:spPr>
        <a:solidFill>
          <a:schemeClr val="tx1">
            <a:lumMod val="65000"/>
            <a:lumOff val="35000"/>
          </a:schemeClr>
        </a:solidFill>
      </dgm:spPr>
    </dgm:pt>
    <dgm:pt modelId="{953C34FA-D504-4352-B369-13196BFB9CEF}" type="pres">
      <dgm:prSet presAssocID="{97F96A9B-DA1D-4D19-B060-48956A0F1B55}" presName="textBox3a" presStyleLbl="revTx" presStyleIdx="0" presStyleCnt="3" custScaleX="260618" custScaleY="98482" custLinFactX="-100000" custLinFactY="-8893" custLinFactNeighborX="-109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A7610-CB41-4766-977B-B9ECE7E2F8ED}" type="pres">
      <dgm:prSet presAssocID="{51F35F54-90AF-4CD1-B9DD-8AFDDC55D990}" presName="bullet3b" presStyleLbl="node1" presStyleIdx="1" presStyleCnt="3"/>
      <dgm:spPr>
        <a:solidFill>
          <a:schemeClr val="tx1">
            <a:lumMod val="65000"/>
            <a:lumOff val="35000"/>
          </a:schemeClr>
        </a:solidFill>
      </dgm:spPr>
    </dgm:pt>
    <dgm:pt modelId="{89701E17-1C54-447F-A110-BCFC6A8FC85B}" type="pres">
      <dgm:prSet presAssocID="{51F35F54-90AF-4CD1-B9DD-8AFDDC55D990}" presName="textBox3b" presStyleLbl="revTx" presStyleIdx="1" presStyleCnt="3" custScaleX="344217" custScaleY="35771" custLinFactX="16201" custLinFactNeighborX="100000" custLinFactNeighborY="-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CA824-C340-4F76-B491-8242C05D576F}" type="pres">
      <dgm:prSet presAssocID="{6DA6A442-3E0F-421A-BAE7-DFB8FBF11721}" presName="bullet3c" presStyleLbl="node1" presStyleIdx="2" presStyleCnt="3"/>
      <dgm:spPr>
        <a:solidFill>
          <a:schemeClr val="tx1">
            <a:lumMod val="65000"/>
            <a:lumOff val="35000"/>
          </a:schemeClr>
        </a:solidFill>
      </dgm:spPr>
    </dgm:pt>
    <dgm:pt modelId="{C1AD54AB-B14F-46C2-B840-65CE07FD1FA2}" type="pres">
      <dgm:prSet presAssocID="{6DA6A442-3E0F-421A-BAE7-DFB8FBF11721}" presName="textBox3c" presStyleLbl="revTx" presStyleIdx="2" presStyleCnt="3" custScaleX="178641" custScaleY="25852" custLinFactX="88874" custLinFactNeighborX="100000" custLinFactNeighborY="-73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74BB8-7F85-4842-BC53-D499203FEBCA}" srcId="{02AE3D54-8A0F-4BFA-B44C-46766466DA97}" destId="{97F96A9B-DA1D-4D19-B060-48956A0F1B55}" srcOrd="0" destOrd="0" parTransId="{05334447-D08C-4928-82CB-644531A6CA43}" sibTransId="{DE28BB8F-BFC4-46E7-8F08-BC2D22A37827}"/>
    <dgm:cxn modelId="{98DD682E-A452-4FB2-9FDF-83337E848DC5}" type="presOf" srcId="{6DA6A442-3E0F-421A-BAE7-DFB8FBF11721}" destId="{C1AD54AB-B14F-46C2-B840-65CE07FD1FA2}" srcOrd="0" destOrd="0" presId="urn:microsoft.com/office/officeart/2005/8/layout/arrow2"/>
    <dgm:cxn modelId="{190A1C59-83D7-410F-858F-8FFECB660ACF}" srcId="{02AE3D54-8A0F-4BFA-B44C-46766466DA97}" destId="{51F35F54-90AF-4CD1-B9DD-8AFDDC55D990}" srcOrd="1" destOrd="0" parTransId="{46E02A41-5467-4C0C-A27E-12E3B630BB76}" sibTransId="{100347E9-E5D6-4424-9875-0876855BC989}"/>
    <dgm:cxn modelId="{0B2CC909-74FC-4C0E-9D21-B707ACD56284}" type="presOf" srcId="{97F96A9B-DA1D-4D19-B060-48956A0F1B55}" destId="{953C34FA-D504-4352-B369-13196BFB9CEF}" srcOrd="0" destOrd="0" presId="urn:microsoft.com/office/officeart/2005/8/layout/arrow2"/>
    <dgm:cxn modelId="{AC2F5145-EF88-4FF1-8FCC-D92173992B14}" type="presOf" srcId="{02AE3D54-8A0F-4BFA-B44C-46766466DA97}" destId="{1B0BD4DB-C3D1-4D7D-960B-0A3C71ECB620}" srcOrd="0" destOrd="0" presId="urn:microsoft.com/office/officeart/2005/8/layout/arrow2"/>
    <dgm:cxn modelId="{D4197DB8-886A-4E5B-A86D-A5190FE40DFA}" srcId="{02AE3D54-8A0F-4BFA-B44C-46766466DA97}" destId="{6DA6A442-3E0F-421A-BAE7-DFB8FBF11721}" srcOrd="2" destOrd="0" parTransId="{366D20C1-4ECC-4F79-A111-CB9F6C3F04DF}" sibTransId="{88721850-0CDD-4118-B993-9ACB664DB88E}"/>
    <dgm:cxn modelId="{18D7B124-8B43-47FB-81DD-20DBB90B42D0}" type="presOf" srcId="{51F35F54-90AF-4CD1-B9DD-8AFDDC55D990}" destId="{89701E17-1C54-447F-A110-BCFC6A8FC85B}" srcOrd="0" destOrd="0" presId="urn:microsoft.com/office/officeart/2005/8/layout/arrow2"/>
    <dgm:cxn modelId="{BDCCC10A-2397-4499-99F3-2A7C28EC4BC1}" type="presParOf" srcId="{1B0BD4DB-C3D1-4D7D-960B-0A3C71ECB620}" destId="{BAB0C04E-DEA7-4A59-A164-1A0EBCA605DB}" srcOrd="0" destOrd="0" presId="urn:microsoft.com/office/officeart/2005/8/layout/arrow2"/>
    <dgm:cxn modelId="{8F10CDC2-F84A-40C3-A441-6297E2C7D857}" type="presParOf" srcId="{1B0BD4DB-C3D1-4D7D-960B-0A3C71ECB620}" destId="{CF0E034F-BD1E-409E-A4FB-7CB6D2F09F5F}" srcOrd="1" destOrd="0" presId="urn:microsoft.com/office/officeart/2005/8/layout/arrow2"/>
    <dgm:cxn modelId="{8DBADAE2-96B3-490A-8121-9027FEFFB5BD}" type="presParOf" srcId="{CF0E034F-BD1E-409E-A4FB-7CB6D2F09F5F}" destId="{EB7ED1C5-9DDF-40AA-A87E-2066ED136FD4}" srcOrd="0" destOrd="0" presId="urn:microsoft.com/office/officeart/2005/8/layout/arrow2"/>
    <dgm:cxn modelId="{17B8AC55-CDFB-4749-A4C0-D3700A1D176B}" type="presParOf" srcId="{CF0E034F-BD1E-409E-A4FB-7CB6D2F09F5F}" destId="{953C34FA-D504-4352-B369-13196BFB9CEF}" srcOrd="1" destOrd="0" presId="urn:microsoft.com/office/officeart/2005/8/layout/arrow2"/>
    <dgm:cxn modelId="{9E415E20-6F0D-465F-A244-DF851E964107}" type="presParOf" srcId="{CF0E034F-BD1E-409E-A4FB-7CB6D2F09F5F}" destId="{F09A7610-CB41-4766-977B-B9ECE7E2F8ED}" srcOrd="2" destOrd="0" presId="urn:microsoft.com/office/officeart/2005/8/layout/arrow2"/>
    <dgm:cxn modelId="{6561FC95-EA8D-4603-BBF5-BE130095C680}" type="presParOf" srcId="{CF0E034F-BD1E-409E-A4FB-7CB6D2F09F5F}" destId="{89701E17-1C54-447F-A110-BCFC6A8FC85B}" srcOrd="3" destOrd="0" presId="urn:microsoft.com/office/officeart/2005/8/layout/arrow2"/>
    <dgm:cxn modelId="{66E156A6-91F4-42DF-BE1E-88DDE0CC0F88}" type="presParOf" srcId="{CF0E034F-BD1E-409E-A4FB-7CB6D2F09F5F}" destId="{987CA824-C340-4F76-B491-8242C05D576F}" srcOrd="4" destOrd="0" presId="urn:microsoft.com/office/officeart/2005/8/layout/arrow2"/>
    <dgm:cxn modelId="{3AA744B1-CE57-4329-AC43-99FBA34F614F}" type="presParOf" srcId="{CF0E034F-BD1E-409E-A4FB-7CB6D2F09F5F}" destId="{C1AD54AB-B14F-46C2-B840-65CE07FD1FA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0C04E-DEA7-4A59-A164-1A0EBCA605DB}">
      <dsp:nvSpPr>
        <dsp:cNvPr id="0" name=""/>
        <dsp:cNvSpPr/>
      </dsp:nvSpPr>
      <dsp:spPr>
        <a:xfrm>
          <a:off x="3056044" y="0"/>
          <a:ext cx="5537145" cy="3460716"/>
        </a:xfrm>
        <a:prstGeom prst="swooshArrow">
          <a:avLst>
            <a:gd name="adj1" fmla="val 25000"/>
            <a:gd name="adj2" fmla="val 25000"/>
          </a:avLst>
        </a:prstGeom>
        <a:solidFill>
          <a:srgbClr val="F5822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B7ED1C5-9DDF-40AA-A87E-2066ED136FD4}">
      <dsp:nvSpPr>
        <dsp:cNvPr id="0" name=""/>
        <dsp:cNvSpPr/>
      </dsp:nvSpPr>
      <dsp:spPr>
        <a:xfrm>
          <a:off x="3759261" y="2388586"/>
          <a:ext cx="143965" cy="14396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C34FA-D504-4352-B369-13196BFB9CEF}">
      <dsp:nvSpPr>
        <dsp:cNvPr id="0" name=""/>
        <dsp:cNvSpPr/>
      </dsp:nvSpPr>
      <dsp:spPr>
        <a:xfrm>
          <a:off x="94001" y="1379070"/>
          <a:ext cx="3362375" cy="98496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84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Индустриальное медиа-исследование интернет-пользователей Украины 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Opinion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Media</a:t>
          </a:r>
          <a:endParaRPr lang="ru-RU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4001" y="1379070"/>
        <a:ext cx="3362375" cy="984964"/>
      </dsp:txXfrm>
    </dsp:sp>
    <dsp:sp modelId="{F09A7610-CB41-4766-977B-B9ECE7E2F8ED}">
      <dsp:nvSpPr>
        <dsp:cNvPr id="0" name=""/>
        <dsp:cNvSpPr/>
      </dsp:nvSpPr>
      <dsp:spPr>
        <a:xfrm>
          <a:off x="5030036" y="1447963"/>
          <a:ext cx="260245" cy="26024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01E17-1C54-447F-A110-BCFC6A8FC85B}">
      <dsp:nvSpPr>
        <dsp:cNvPr id="0" name=""/>
        <dsp:cNvSpPr/>
      </dsp:nvSpPr>
      <dsp:spPr>
        <a:xfrm>
          <a:off x="5081653" y="2146913"/>
          <a:ext cx="4574351" cy="67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9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AdOpinion</a:t>
          </a: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 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эффективность рекламы</a:t>
          </a:r>
          <a:endParaRPr lang="ru-RU" sz="1400" kern="1200" dirty="0"/>
        </a:p>
      </dsp:txBody>
      <dsp:txXfrm>
        <a:off x="5081653" y="2146913"/>
        <a:ext cx="4574351" cy="673435"/>
      </dsp:txXfrm>
    </dsp:sp>
    <dsp:sp modelId="{987CA824-C340-4F76-B491-8242C05D576F}">
      <dsp:nvSpPr>
        <dsp:cNvPr id="0" name=""/>
        <dsp:cNvSpPr/>
      </dsp:nvSpPr>
      <dsp:spPr>
        <a:xfrm>
          <a:off x="6558288" y="875561"/>
          <a:ext cx="359914" cy="359914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D54AB-B14F-46C2-B840-65CE07FD1FA2}">
      <dsp:nvSpPr>
        <dsp:cNvPr id="0" name=""/>
        <dsp:cNvSpPr/>
      </dsp:nvSpPr>
      <dsp:spPr>
        <a:xfrm>
          <a:off x="8725684" y="182335"/>
          <a:ext cx="2373986" cy="62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711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Мониторинг медийной </a:t>
          </a:r>
          <a:b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онлайн рекламы </a:t>
          </a:r>
          <a:r>
            <a:rPr lang="en-US" sz="20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AdvertTrack</a:t>
          </a:r>
          <a:endParaRPr lang="ru-RU" sz="1400" kern="1200" dirty="0"/>
        </a:p>
      </dsp:txBody>
      <dsp:txXfrm>
        <a:off x="8725684" y="182335"/>
        <a:ext cx="2373986" cy="62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0.39124</cdr:x>
      <cdr:y>0.5701</cdr:y>
    </cdr:from>
    <cdr:to>
      <cdr:x>0.68715</cdr:x>
      <cdr:y>0.66676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1430" y="1815271"/>
          <a:ext cx="12641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</a:t>
          </a:r>
          <a:r>
            <a: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,6</a:t>
          </a:r>
          <a:r>
            <a: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</a:t>
          </a:r>
          <a:r>
            <a: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лн.</a:t>
          </a:r>
          <a:endParaRPr lang="ru-RU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0.39507</cdr:x>
      <cdr:y>0.56537</cdr:y>
    </cdr:from>
    <cdr:to>
      <cdr:x>0.64354</cdr:x>
      <cdr:y>0.66203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87793" y="1800210"/>
          <a:ext cx="106150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21,5 </a:t>
          </a:r>
          <a:r>
            <a: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</a:t>
          </a:r>
          <a:r>
            <a:rPr lang="ru-RU" sz="1400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sz="1400" b="1" dirty="0">
            <a:solidFill>
              <a:schemeClr val="bg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0FDD2-8571-4935-BC87-045D0BB4732A}" type="datetimeFigureOut">
              <a:rPr lang="uk-UA" smtClean="0"/>
              <a:t>13.04.2017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5A5A-BE9C-4971-B561-3CCEDD7BF6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4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5A5A-BE9C-4971-B561-3CCEDD7BF637}" type="slidenum">
              <a:rPr lang="uk-UA" smtClean="0">
                <a:solidFill>
                  <a:prstClr val="black"/>
                </a:solidFill>
              </a:rPr>
              <a:pPr/>
              <a:t>18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0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5A5A-BE9C-4971-B561-3CCEDD7BF637}" type="slidenum">
              <a:rPr lang="uk-UA" smtClean="0">
                <a:solidFill>
                  <a:prstClr val="black"/>
                </a:solidFill>
              </a:rPr>
              <a:pPr/>
              <a:t>21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4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8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4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6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4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9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48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30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4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0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19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74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44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82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74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56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3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22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11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E1-93A0-4CCE-A6C7-1A66AA886E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5152" y="6381330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BB4F-93E8-4165-A3B7-59D954309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E3D-1259-477F-972B-B14D3201F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D705-B817-4ECB-8B75-8E1178BEA1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822D-7679-40EA-BD9D-DF7FC24091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0B04-E03E-4E40-8BE0-5FC4FB9335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00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62-0EB1-48E2-A0D8-3241F512DC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969B-C838-49A7-921B-2CDE67B10C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0E31-AD17-45E4-9A9A-56BD4811A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2F0-4F03-47D1-8642-9A4889877B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D63-DC57-4808-835F-EDCCFB649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E1-93A0-4CCE-A6C7-1A66AA886E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5152" y="6381328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BB4F-93E8-4165-A3B7-59D954309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E3D-1259-477F-972B-B14D3201F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D705-B817-4ECB-8B75-8E1178BEA1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822D-7679-40EA-BD9D-DF7FC24091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20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0B04-E03E-4E40-8BE0-5FC4FB9335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62-0EB1-48E2-A0D8-3241F512DC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969B-C838-49A7-921B-2CDE67B10C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0E31-AD17-45E4-9A9A-56BD4811A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2F0-4F03-47D1-8642-9A4889877B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D63-DC57-4808-835F-EDCCFB649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E1-93A0-4CCE-A6C7-1A66AA886E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5152" y="6381328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6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BB4F-93E8-4165-A3B7-59D954309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0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E3D-1259-477F-972B-B14D3201F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D705-B817-4ECB-8B75-8E1178BEA1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55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822D-7679-40EA-BD9D-DF7FC24091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42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0B04-E03E-4E40-8BE0-5FC4FB9335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2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62-0EB1-48E2-A0D8-3241F512DC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83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969B-C838-49A7-921B-2CDE67B10C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27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0E31-AD17-45E4-9A9A-56BD4811A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92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2F0-4F03-47D1-8642-9A4889877B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93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D63-DC57-4808-835F-EDCCFB649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0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173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07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84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638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12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14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74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15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1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01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42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159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28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66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674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720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278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5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26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278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4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30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09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19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620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37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81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08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533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00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694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385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6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704" y="274638"/>
            <a:ext cx="8150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168" y="65456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983E-E3B2-4E58-A728-271BAC0923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3813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704" y="274638"/>
            <a:ext cx="8150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168" y="65456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983E-E3B2-4E58-A728-271BAC0923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3813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1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983E-E3B2-4E58-A728-271BAC0923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3813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0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6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image" Target="../media/image8.jp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chart" Target="../charts/char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chart" Target="../charts/chart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8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jpg"/><Relationship Id="rId11" Type="http://schemas.openxmlformats.org/officeDocument/2006/relationships/chart" Target="../charts/chart14.xml"/><Relationship Id="rId5" Type="http://schemas.openxmlformats.org/officeDocument/2006/relationships/chart" Target="../charts/chart12.xml"/><Relationship Id="rId10" Type="http://schemas.openxmlformats.org/officeDocument/2006/relationships/chart" Target="../charts/chart13.xml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15.xml"/><Relationship Id="rId9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8.jp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chart" Target="../charts/chart24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chart" Target="../charts/chart2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jpe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4.png"/><Relationship Id="rId3" Type="http://schemas.openxmlformats.org/officeDocument/2006/relationships/image" Target="../media/image51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diagramData" Target="../diagrams/data1.xml"/><Relationship Id="rId9" Type="http://schemas.openxmlformats.org/officeDocument/2006/relationships/image" Target="../media/image52.png"/><Relationship Id="rId1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8.xml"/><Relationship Id="rId5" Type="http://schemas.openxmlformats.org/officeDocument/2006/relationships/hyperlink" Target="http://factum-group.com/" TargetMode="External"/><Relationship Id="rId4" Type="http://schemas.openxmlformats.org/officeDocument/2006/relationships/hyperlink" Target="http://factum-u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2.xml"/><Relationship Id="rId5" Type="http://schemas.openxmlformats.org/officeDocument/2006/relationships/image" Target="../media/image8.jp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5" y="6093296"/>
            <a:ext cx="3240361" cy="4882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368" y="1628800"/>
            <a:ext cx="9617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Проникновение интернета в Украине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6168159"/>
            <a:ext cx="1972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Март 2017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3663" y="404664"/>
            <a:ext cx="6544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Factum Group</a:t>
            </a:r>
            <a:r>
              <a:rPr lang="en-US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 Ukraine</a:t>
            </a:r>
            <a:r>
              <a:rPr lang="ru-RU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954590"/>
              </p:ext>
            </p:extLst>
          </p:nvPr>
        </p:nvGraphicFramePr>
        <p:xfrm>
          <a:off x="623392" y="1827213"/>
          <a:ext cx="11017224" cy="426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378142" y="353215"/>
            <a:ext cx="8190466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проникновения Интернета: ежегодное измерение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1567" y="2348880"/>
            <a:ext cx="360040" cy="0"/>
          </a:xfrm>
          <a:prstGeom prst="line">
            <a:avLst/>
          </a:prstGeom>
          <a:ln w="45720" cap="rnd">
            <a:solidFill>
              <a:srgbClr val="EF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99805" y="2287098"/>
            <a:ext cx="123564" cy="123564"/>
          </a:xfrm>
          <a:prstGeom prst="rect">
            <a:avLst/>
          </a:prstGeom>
          <a:solidFill>
            <a:srgbClr val="EF8400"/>
          </a:solidFill>
          <a:ln>
            <a:solidFill>
              <a:srgbClr val="EF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459724" y="2132856"/>
            <a:ext cx="37817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«Регулярные пользователи»: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Заявляют, что используют интернет 1 раз в месяц и чаще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12007" y="1814299"/>
            <a:ext cx="10361388" cy="243883"/>
          </a:xfrm>
          <a:prstGeom prst="roundRect">
            <a:avLst>
              <a:gd name="adj" fmla="val 5394"/>
            </a:avLst>
          </a:prstGeom>
          <a:noFill/>
          <a:ln w="9525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ЕЖЕГОДНОЕ ИЗМЕРЕНИЕ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4" y="5988659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N=2000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15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квартала 2014 года данные с АР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Крым. С 2 квартала 2016 данные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АР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Украины. 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4752491"/>
              </p:ext>
            </p:extLst>
          </p:nvPr>
        </p:nvGraphicFramePr>
        <p:xfrm>
          <a:off x="1631503" y="3789040"/>
          <a:ext cx="3168353" cy="238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61" y="1844824"/>
            <a:ext cx="2846939" cy="191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368" y="592454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Вся Украина без АР Крым и оккупированных территорий Украины, возраст 15+, Регулярные пользователи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Интернета,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296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391096" y="1949981"/>
            <a:ext cx="2395481" cy="1822774"/>
            <a:chOff x="632002" y="1797945"/>
            <a:chExt cx="1636145" cy="1244978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11"/>
              </p:custDataLst>
            </p:nvPr>
          </p:nvSpPr>
          <p:spPr bwMode="auto">
            <a:xfrm>
              <a:off x="725070" y="1797945"/>
              <a:ext cx="694713" cy="488454"/>
            </a:xfrm>
            <a:prstGeom prst="roundRect">
              <a:avLst>
                <a:gd name="adj" fmla="val 10253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50000"/>
                </a:spcBef>
                <a:spcAft>
                  <a:spcPct val="0"/>
                </a:spcAft>
              </a:pPr>
              <a:endParaRPr lang="ru-RU" sz="3000">
                <a:solidFill>
                  <a:srgbClr val="1A1F7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>
              <p:custDataLst>
                <p:tags r:id="rId12"/>
              </p:custDataLst>
            </p:nvPr>
          </p:nvSpPr>
          <p:spPr bwMode="auto">
            <a:xfrm>
              <a:off x="1478570" y="1797945"/>
              <a:ext cx="694713" cy="488454"/>
            </a:xfrm>
            <a:prstGeom prst="roundRect">
              <a:avLst>
                <a:gd name="adj" fmla="val 10253"/>
              </a:avLst>
            </a:prstGeom>
            <a:solidFill>
              <a:srgbClr val="F7B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50000"/>
                </a:spcBef>
                <a:spcAft>
                  <a:spcPct val="0"/>
                </a:spcAft>
              </a:pPr>
              <a:endParaRPr lang="ru-RU" sz="3000">
                <a:solidFill>
                  <a:srgbClr val="1A1F7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" name="Picture 5" descr="C:\Users\Helen\AppData\Local\Temp\Rar$DI10.70440\woman-1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701" y="1962659"/>
              <a:ext cx="880451" cy="88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Helen\AppData\Local\Temp\Rar$DI10.44712\man-1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46" y="1970904"/>
              <a:ext cx="863961" cy="86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>
              <p:custDataLst>
                <p:tags r:id="rId15"/>
              </p:custDataLst>
            </p:nvPr>
          </p:nvSpPr>
          <p:spPr>
            <a:xfrm>
              <a:off x="632002" y="2832708"/>
              <a:ext cx="880849" cy="210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49</a:t>
              </a:r>
              <a:r>
                <a:rPr lang="en-US" sz="1400" b="1" dirty="0" smtClean="0">
                  <a:solidFill>
                    <a:srgbClr val="7F7F7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400" b="1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Прямоугольник 22"/>
            <p:cNvSpPr/>
            <p:nvPr>
              <p:custDataLst>
                <p:tags r:id="rId16"/>
              </p:custDataLst>
            </p:nvPr>
          </p:nvSpPr>
          <p:spPr>
            <a:xfrm>
              <a:off x="1383706" y="2832708"/>
              <a:ext cx="884441" cy="210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51</a:t>
              </a:r>
              <a:r>
                <a:rPr lang="en-US" sz="1400" b="1" dirty="0" smtClean="0">
                  <a:solidFill>
                    <a:srgbClr val="7F7F7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400" b="1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85418" y="2064264"/>
            <a:ext cx="2569264" cy="1243185"/>
            <a:chOff x="7469191" y="1941640"/>
            <a:chExt cx="2123358" cy="1027426"/>
          </a:xfrm>
        </p:grpSpPr>
        <p:sp>
          <p:nvSpPr>
            <p:cNvPr id="28" name="TextBox 27"/>
            <p:cNvSpPr txBox="1"/>
            <p:nvPr>
              <p:custDataLst>
                <p:tags r:id="rId3"/>
              </p:custDataLst>
            </p:nvPr>
          </p:nvSpPr>
          <p:spPr>
            <a:xfrm>
              <a:off x="7469191" y="2187266"/>
              <a:ext cx="548731" cy="289971"/>
            </a:xfrm>
            <a:prstGeom prst="rect">
              <a:avLst/>
            </a:prstGeom>
            <a:noFill/>
          </p:spPr>
          <p:txBody>
            <a:bodyPr wrap="none" tIns="91440" bIns="91440" rtlCol="0"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Запад</a:t>
              </a:r>
              <a:endPara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4"/>
              </p:custDataLst>
            </p:nvPr>
          </p:nvSpPr>
          <p:spPr>
            <a:xfrm>
              <a:off x="8985528" y="2365799"/>
              <a:ext cx="607021" cy="289971"/>
            </a:xfrm>
            <a:prstGeom prst="rect">
              <a:avLst/>
            </a:prstGeom>
            <a:noFill/>
          </p:spPr>
          <p:txBody>
            <a:bodyPr wrap="none" tIns="91440" bIns="91440" rtlCol="0"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Восток</a:t>
              </a:r>
              <a:endPara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5"/>
              </p:custDataLst>
            </p:nvPr>
          </p:nvSpPr>
          <p:spPr>
            <a:xfrm>
              <a:off x="8144659" y="2127756"/>
              <a:ext cx="1001810" cy="289971"/>
            </a:xfrm>
            <a:prstGeom prst="rect">
              <a:avLst/>
            </a:prstGeom>
            <a:noFill/>
          </p:spPr>
          <p:txBody>
            <a:bodyPr wrap="none" tIns="91440" bIns="91440" rtlCol="0"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Центр-Север</a:t>
              </a:r>
              <a:endPara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6"/>
              </p:custDataLst>
            </p:nvPr>
          </p:nvSpPr>
          <p:spPr>
            <a:xfrm>
              <a:off x="8301479" y="2679095"/>
              <a:ext cx="359285" cy="289971"/>
            </a:xfrm>
            <a:prstGeom prst="rect">
              <a:avLst/>
            </a:prstGeom>
            <a:noFill/>
          </p:spPr>
          <p:txBody>
            <a:bodyPr wrap="none" tIns="91440" bIns="91440" rtlCol="0"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Юг</a:t>
              </a:r>
              <a:endParaRPr lang="uk-UA" sz="1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Прямоугольник 31"/>
            <p:cNvSpPr/>
            <p:nvPr>
              <p:custDataLst>
                <p:tags r:id="rId7"/>
              </p:custDataLst>
            </p:nvPr>
          </p:nvSpPr>
          <p:spPr>
            <a:xfrm>
              <a:off x="7494946" y="2013648"/>
              <a:ext cx="497217" cy="228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27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Прямоугольник 32"/>
            <p:cNvSpPr/>
            <p:nvPr>
              <p:custDataLst>
                <p:tags r:id="rId8"/>
              </p:custDataLst>
            </p:nvPr>
          </p:nvSpPr>
          <p:spPr>
            <a:xfrm>
              <a:off x="8359042" y="1941640"/>
              <a:ext cx="49721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33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Прямоугольник 33"/>
            <p:cNvSpPr/>
            <p:nvPr>
              <p:custDataLst>
                <p:tags r:id="rId9"/>
              </p:custDataLst>
            </p:nvPr>
          </p:nvSpPr>
          <p:spPr>
            <a:xfrm>
              <a:off x="9040428" y="2212738"/>
              <a:ext cx="497217" cy="228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29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Прямоугольник 34"/>
            <p:cNvSpPr/>
            <p:nvPr>
              <p:custDataLst>
                <p:tags r:id="rId10"/>
              </p:custDataLst>
            </p:nvPr>
          </p:nvSpPr>
          <p:spPr>
            <a:xfrm>
              <a:off x="8220324" y="2543182"/>
              <a:ext cx="49721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r>
                <a:rPr lang="en-US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36" name="Диаграмма 3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6578585"/>
              </p:ext>
            </p:extLst>
          </p:nvPr>
        </p:nvGraphicFramePr>
        <p:xfrm>
          <a:off x="6247111" y="3774699"/>
          <a:ext cx="5735628" cy="238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>
          <a:xfrm>
            <a:off x="3359696" y="353215"/>
            <a:ext cx="8832304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Социально-демографическая структура «регулярных»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9883184"/>
              </p:ext>
            </p:extLst>
          </p:nvPr>
        </p:nvGraphicFramePr>
        <p:xfrm>
          <a:off x="5087888" y="1569708"/>
          <a:ext cx="7704856" cy="453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1533364"/>
              </p:ext>
            </p:extLst>
          </p:nvPr>
        </p:nvGraphicFramePr>
        <p:xfrm>
          <a:off x="-636748" y="1569708"/>
          <a:ext cx="7704856" cy="453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344" y="6125139"/>
            <a:ext cx="1159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15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Регулярные пользователи Интернета,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N=1296.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Омнибус\icon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62" y="3320556"/>
            <a:ext cx="1512168" cy="8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мнибус\HandMoney-Icon-250x250.png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321019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359696" y="353215"/>
            <a:ext cx="8832304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Социально-демографическая структура «регулярных»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977" y="5974095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15+. Вся Украина: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=10805,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045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Регулярные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пользователи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Интернета: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6189,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125,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=1160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1351,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200" baseline="-250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=1296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9696" y="137771"/>
            <a:ext cx="8832304" cy="13849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изменения субъективного уровня дохода всего населения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Украины и «регулярных»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9363963"/>
              </p:ext>
            </p:extLst>
          </p:nvPr>
        </p:nvGraphicFramePr>
        <p:xfrm>
          <a:off x="6384032" y="1720424"/>
          <a:ext cx="5328592" cy="37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24758307"/>
              </p:ext>
            </p:extLst>
          </p:nvPr>
        </p:nvGraphicFramePr>
        <p:xfrm>
          <a:off x="479376" y="1578865"/>
          <a:ext cx="5328592" cy="392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29648938"/>
              </p:ext>
            </p:extLst>
          </p:nvPr>
        </p:nvGraphicFramePr>
        <p:xfrm>
          <a:off x="3359696" y="5309707"/>
          <a:ext cx="5328592" cy="5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26705"/>
              </p:ext>
            </p:extLst>
          </p:nvPr>
        </p:nvGraphicFramePr>
        <p:xfrm>
          <a:off x="479376" y="5097428"/>
          <a:ext cx="5321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398"/>
                <a:gridCol w="1064398"/>
                <a:gridCol w="1064398"/>
                <a:gridCol w="1064398"/>
                <a:gridCol w="1064398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07370"/>
              </p:ext>
            </p:extLst>
          </p:nvPr>
        </p:nvGraphicFramePr>
        <p:xfrm>
          <a:off x="6390634" y="5097428"/>
          <a:ext cx="5321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398"/>
                <a:gridCol w="1064398"/>
                <a:gridCol w="1064398"/>
                <a:gridCol w="1064398"/>
                <a:gridCol w="1064398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0552014"/>
              </p:ext>
            </p:extLst>
          </p:nvPr>
        </p:nvGraphicFramePr>
        <p:xfrm>
          <a:off x="6672064" y="1302605"/>
          <a:ext cx="5284827" cy="3128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344" y="6125139"/>
            <a:ext cx="1159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15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Регулярные пользователи Интернета,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N=1296.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9696" y="353215"/>
            <a:ext cx="8832304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Социально-демографическая структура «регулярных» </a:t>
            </a:r>
            <a:r>
              <a:rPr lang="ru-RU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</a:t>
            </a:r>
            <a:endParaRPr lang="ru-RU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D:\Омнибус\f5152dd97804be97d6f7329604370c60.pn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13" y="4292380"/>
            <a:ext cx="2010914" cy="16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Омнибус\family-with-son-vector_6753271.pn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422940"/>
            <a:ext cx="792088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acosa.sac.sa.edu.au/school_files/SACOSA/image/wedding-sell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13" y="2397690"/>
            <a:ext cx="269870" cy="2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24575713"/>
              </p:ext>
            </p:extLst>
          </p:nvPr>
        </p:nvGraphicFramePr>
        <p:xfrm>
          <a:off x="-1896252" y="1510186"/>
          <a:ext cx="8920381" cy="454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Диаграмма 1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7882902"/>
              </p:ext>
            </p:extLst>
          </p:nvPr>
        </p:nvGraphicFramePr>
        <p:xfrm>
          <a:off x="6096000" y="3520396"/>
          <a:ext cx="6877339" cy="320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8" name="Picture 3" descr="D:\Омнибус\baby-silhouette-vector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93" y="4832306"/>
            <a:ext cx="782790" cy="5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32666"/>
              </p:ext>
            </p:extLst>
          </p:nvPr>
        </p:nvGraphicFramePr>
        <p:xfrm>
          <a:off x="876545" y="1736812"/>
          <a:ext cx="601599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359696" y="353215"/>
            <a:ext cx="8928992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«регулярных»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разрезах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01" y="3723896"/>
            <a:ext cx="2218611" cy="18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47" y="2041789"/>
            <a:ext cx="2396066" cy="131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1344" y="6125139"/>
            <a:ext cx="1159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N=2000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15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70630"/>
              </p:ext>
            </p:extLst>
          </p:nvPr>
        </p:nvGraphicFramePr>
        <p:xfrm>
          <a:off x="876545" y="3331346"/>
          <a:ext cx="6015991" cy="305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33663"/>
              </p:ext>
            </p:extLst>
          </p:nvPr>
        </p:nvGraphicFramePr>
        <p:xfrm>
          <a:off x="3431632" y="5611189"/>
          <a:ext cx="4860832" cy="79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91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67842"/>
              </p:ext>
            </p:extLst>
          </p:nvPr>
        </p:nvGraphicFramePr>
        <p:xfrm>
          <a:off x="335361" y="1687522"/>
          <a:ext cx="7704856" cy="16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359696" y="353215"/>
            <a:ext cx="8928992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«регулярных»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разрезах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4" y="6125139"/>
            <a:ext cx="1159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N=2000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15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07517"/>
              </p:ext>
            </p:extLst>
          </p:nvPr>
        </p:nvGraphicFramePr>
        <p:xfrm>
          <a:off x="335360" y="3540368"/>
          <a:ext cx="7704856" cy="258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D:\Омнибус\icon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373342"/>
            <a:ext cx="2019765" cy="11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мнибус\HandMoney-Icon-250x250.pn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06" y="1974649"/>
            <a:ext cx="1626425" cy="16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08454"/>
              </p:ext>
            </p:extLst>
          </p:nvPr>
        </p:nvGraphicFramePr>
        <p:xfrm>
          <a:off x="4583832" y="5744940"/>
          <a:ext cx="4860832" cy="79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935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56743"/>
              </p:ext>
            </p:extLst>
          </p:nvPr>
        </p:nvGraphicFramePr>
        <p:xfrm>
          <a:off x="-394794" y="1752501"/>
          <a:ext cx="9649072" cy="308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359696" y="353215"/>
            <a:ext cx="8928992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«регулярных»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разрезах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60" y="6590969"/>
            <a:ext cx="1159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N=2000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15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31750"/>
              </p:ext>
            </p:extLst>
          </p:nvPr>
        </p:nvGraphicFramePr>
        <p:xfrm>
          <a:off x="-466802" y="5126412"/>
          <a:ext cx="964907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 descr="D:\Омнибус\f5152dd97804be97d6f7329604370c60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157" y="2396134"/>
            <a:ext cx="2010914" cy="16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мнибус\family-with-son-vector_6753271.pn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068" y="5028403"/>
            <a:ext cx="1154979" cy="130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acosa.sac.sa.edu.au/school_files/SACOSA/image/wedding-sell-ico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289" y="5009408"/>
            <a:ext cx="488335" cy="4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11182"/>
              </p:ext>
            </p:extLst>
          </p:nvPr>
        </p:nvGraphicFramePr>
        <p:xfrm>
          <a:off x="5519936" y="5952389"/>
          <a:ext cx="4860832" cy="79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120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82741"/>
            <a:ext cx="2133600" cy="196131"/>
          </a:xfrm>
        </p:spPr>
        <p:txBody>
          <a:bodyPr/>
          <a:lstStyle/>
          <a:p>
            <a:fld id="{7849B4F2-8DD6-4E11-AC0E-6374BB627A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332656"/>
            <a:ext cx="5987550" cy="10572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04" y="4520153"/>
            <a:ext cx="9082854" cy="2651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19" y="5805264"/>
            <a:ext cx="1201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Вся Украина без АР Крым и оккупированных территорий Украины, Регулярные пользователи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Интернета, 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N=1296</a:t>
            </a:r>
          </a:p>
          <a:p>
            <a:r>
              <a:rPr lang="ru-RU" sz="1400" i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«Чем из перечисленного Вы лично пользовались на протяжении последних четырех недель для доступа в Интернет?» ВСЕ ОТВЕТЫ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3822064"/>
              </p:ext>
            </p:extLst>
          </p:nvPr>
        </p:nvGraphicFramePr>
        <p:xfrm>
          <a:off x="404788" y="1579877"/>
          <a:ext cx="8714602" cy="423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7" name="Picture 37" descr="C:\Users\l-zhytnyk\Documents\!Documents\Presentation\Design\2010 Design\Pics\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008" y="1796810"/>
            <a:ext cx="3010640" cy="22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3359696" y="353215"/>
            <a:ext cx="6048672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Типы доступа «регулярных»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интернет-пользователей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82741"/>
            <a:ext cx="2133600" cy="196131"/>
          </a:xfrm>
        </p:spPr>
        <p:txBody>
          <a:bodyPr/>
          <a:lstStyle/>
          <a:p>
            <a:fld id="{7849B4F2-8DD6-4E11-AC0E-6374BB627A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332656"/>
            <a:ext cx="5987550" cy="10572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04" y="4520153"/>
            <a:ext cx="9082854" cy="2651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465612" y="356578"/>
            <a:ext cx="5904656" cy="954107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800" dirty="0" smtClean="0">
                <a:solidFill>
                  <a:prstClr val="white"/>
                </a:solidFill>
                <a:effectLst/>
              </a:rPr>
              <a:t>Интернет с мобильных устройств</a:t>
            </a:r>
            <a:endParaRPr lang="ru-RU" sz="2800" dirty="0">
              <a:solidFill>
                <a:prstClr val="white"/>
              </a:solidFill>
              <a:effectLst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10844943"/>
              </p:ext>
            </p:extLst>
          </p:nvPr>
        </p:nvGraphicFramePr>
        <p:xfrm>
          <a:off x="-168696" y="1916832"/>
          <a:ext cx="4680520" cy="386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1818" y="5805150"/>
            <a:ext cx="11890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Вся Украина без АР Крым и оккупированных территорий Украины, Регулярные пользователи Интернета, 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N=1296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i="1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</a:t>
            </a:r>
            <a:r>
              <a:rPr lang="ru-RU" sz="1400" i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«Чем из перечисленного Вы лично пользовались на протяжении последних четырех недель для доступа в Интернет?» ВСЕ ОТВЕТЫ </a:t>
            </a:r>
          </a:p>
          <a:p>
            <a:endParaRPr lang="ru-RU" sz="1400" i="1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5608" y="1696616"/>
            <a:ext cx="2029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Типы доступа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0361" y="2057383"/>
            <a:ext cx="3084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«регулярных» пользователей Интернета доля пользователей, 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которые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используют ТОЛЬКО 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мобильные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устройства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43130654"/>
              </p:ext>
            </p:extLst>
          </p:nvPr>
        </p:nvGraphicFramePr>
        <p:xfrm>
          <a:off x="6498572" y="2693845"/>
          <a:ext cx="3024336" cy="233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26534553"/>
              </p:ext>
            </p:extLst>
          </p:nvPr>
        </p:nvGraphicFramePr>
        <p:xfrm>
          <a:off x="9402581" y="2671667"/>
          <a:ext cx="3024336" cy="233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468387" y="2047929"/>
            <a:ext cx="2532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количество устройств </a:t>
            </a:r>
            <a:endParaRPr lang="en-US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одного «регулярного» </a:t>
            </a:r>
            <a:endParaRPr lang="en-US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интернет-пользователя</a:t>
            </a:r>
            <a:endParaRPr lang="ru-RU" sz="1000" b="1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231273" y="3742495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1,8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9736" y="205998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57%</a:t>
            </a: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пользователей 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мобильных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 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«регулярных» пользователей  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Интернета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715943206"/>
              </p:ext>
            </p:extLst>
          </p:nvPr>
        </p:nvGraphicFramePr>
        <p:xfrm>
          <a:off x="3666571" y="2658178"/>
          <a:ext cx="3024336" cy="233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62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10870" y="3233008"/>
            <a:ext cx="73448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ПРОНИКНОВЕНИЕ ИНТЕРНЕТА В УКРАИНЕ: МЕТОДОЛОГИЯ ИССЛЕДОВАНИЯ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210"/>
            <a:ext cx="3845361" cy="24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1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08512" y="3996353"/>
            <a:ext cx="760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FACTUM GROUP</a:t>
            </a:r>
            <a:r>
              <a:rPr lang="ru-RU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UKRAINE</a:t>
            </a:r>
            <a:endParaRPr lang="en-US" sz="32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" y="3040925"/>
            <a:ext cx="3880673" cy="24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6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 rot="16200000" flipH="1">
            <a:off x="9253887" y="2811801"/>
            <a:ext cx="1077494" cy="82397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13269929" flipH="1">
            <a:off x="8346141" y="3157864"/>
            <a:ext cx="1077494" cy="82397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 rot="19218605" flipH="1">
            <a:off x="10210997" y="3163931"/>
            <a:ext cx="1077494" cy="82397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19218605" flipH="1">
            <a:off x="9753010" y="5318915"/>
            <a:ext cx="608502" cy="85922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 rot="1602060" flipH="1">
            <a:off x="9215436" y="5540308"/>
            <a:ext cx="608502" cy="85922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6673" y="5039042"/>
            <a:ext cx="6888768" cy="982245"/>
          </a:xfrm>
          <a:prstGeom prst="roundRect">
            <a:avLst>
              <a:gd name="adj" fmla="val 9747"/>
            </a:avLst>
          </a:prstGeom>
          <a:solidFill>
            <a:srgbClr val="F58220"/>
          </a:solidFill>
          <a:ln w="3492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1338" y="3386778"/>
            <a:ext cx="205900" cy="2706518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41441" y="3278555"/>
            <a:ext cx="2624683" cy="8558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00261" y="4308753"/>
            <a:ext cx="1577645" cy="5351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11430" y="5054513"/>
            <a:ext cx="1260209" cy="6386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116140" y="4960129"/>
            <a:ext cx="1247063" cy="6609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488489" y="2388108"/>
            <a:ext cx="1226302" cy="6383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65688" y="1947422"/>
            <a:ext cx="1061877" cy="8094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" y="80096"/>
            <a:ext cx="2783961" cy="14766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1344" y="1700803"/>
            <a:ext cx="6884818" cy="3414425"/>
          </a:xfrm>
          <a:prstGeom prst="roundRect">
            <a:avLst>
              <a:gd name="adj" fmla="val 3542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1100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ru-RU" sz="2300" b="1" dirty="0" smtClean="0">
                <a:solidFill>
                  <a:srgbClr val="F5822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Исследовательский холдинг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FACTUM GROUP UKRAINE </a:t>
            </a:r>
            <a:endParaRPr lang="ru-RU" sz="2400" b="1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1800"/>
              </a:lnSpc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один из ведущих провайдеров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высококачественных профессиональных исследований,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маркетинговых, так и социологических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 также новейших исследовательских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know-how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методик и IT-решений </a:t>
            </a:r>
            <a:r>
              <a:rPr lang="en-US" sz="2800" b="1" dirty="0">
                <a:solidFill>
                  <a:srgbClr val="F5822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>
                <a:solidFill>
                  <a:srgbClr val="F5822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для проведения исследований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214" y="5018684"/>
            <a:ext cx="6893370" cy="1006485"/>
          </a:xfrm>
          <a:prstGeom prst="roundRect">
            <a:avLst>
              <a:gd name="adj" fmla="val 18782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Группа имеет </a:t>
            </a:r>
            <a:r>
              <a:rPr lang="ru-RU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свыше 20 лет опыта </a:t>
            </a:r>
            <a:r>
              <a:rPr lang="ru-RU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маркетинговых исследованиях и является одним из партнеров-основателей </a:t>
            </a:r>
            <a:r>
              <a:rPr lang="ru-RU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Сети в Центральной и Восточной Европе </a:t>
            </a:r>
            <a:r>
              <a:rPr lang="ru-RU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Factum Group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10611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://opinion-ua.com/img/pages/osm/osm_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509" y="2038749"/>
            <a:ext cx="711618" cy="5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781" y="5158031"/>
            <a:ext cx="1103303" cy="2598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31704" y="260648"/>
            <a:ext cx="6697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Factum Group Ukraine</a:t>
            </a:r>
            <a:r>
              <a:rPr lang="ru-RU" sz="32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 – исследовательский холдинг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345" y="1822647"/>
            <a:ext cx="6888768" cy="3013941"/>
          </a:xfrm>
          <a:prstGeom prst="roundRect">
            <a:avLst>
              <a:gd name="adj" fmla="val 4283"/>
            </a:avLst>
          </a:prstGeom>
          <a:ln w="34925">
            <a:solidFill>
              <a:srgbClr val="F5822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pic>
        <p:nvPicPr>
          <p:cNvPr id="2050" name="Рисунок 1" descr="logo-factum-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534" y="3569749"/>
            <a:ext cx="1905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808132" y="2382702"/>
            <a:ext cx="1307593" cy="6653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38" y="5712296"/>
            <a:ext cx="371475" cy="381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2496" y="5712296"/>
            <a:ext cx="371366" cy="381000"/>
          </a:xfrm>
          <a:prstGeom prst="rect">
            <a:avLst/>
          </a:prstGeom>
        </p:spPr>
      </p:pic>
      <p:pic>
        <p:nvPicPr>
          <p:cNvPr id="8" name="Picture 2" descr="http://opinion-ua.com/img/main/adverttrack_log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731" y="2617216"/>
            <a:ext cx="1105900" cy="1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opinion-ua.com/img/main/adopinion_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904" y="2548123"/>
            <a:ext cx="1098754" cy="2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len\AppData\Local\Microsoft\Windows\Temporary Internet Files\Content.Outlook\OM28P1VH\2-7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2586" y="5143449"/>
            <a:ext cx="1197896" cy="4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80" y="2901983"/>
            <a:ext cx="187602" cy="21408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692" flipH="1">
            <a:off x="8445833" y="4577412"/>
            <a:ext cx="286892" cy="34870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797">
            <a:off x="10791410" y="1985522"/>
            <a:ext cx="234071" cy="26711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75">
            <a:off x="10513111" y="1865174"/>
            <a:ext cx="253739" cy="28956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372">
            <a:off x="10731907" y="4495221"/>
            <a:ext cx="290861" cy="33192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590" flipH="1">
            <a:off x="8059391" y="3257498"/>
            <a:ext cx="239998" cy="24955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5393" y="1897764"/>
            <a:ext cx="225857" cy="25957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082">
            <a:off x="11194440" y="3209628"/>
            <a:ext cx="247155" cy="300409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212" flipH="1">
            <a:off x="8509833" y="1998243"/>
            <a:ext cx="240006" cy="2758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1384" y="2969181"/>
            <a:ext cx="1152128" cy="155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62309" y="2969181"/>
            <a:ext cx="1172660" cy="155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0487" y="4486987"/>
            <a:ext cx="1152128" cy="155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71412" y="4486987"/>
            <a:ext cx="1172660" cy="155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9546" y="4436975"/>
            <a:ext cx="216327" cy="22493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757">
            <a:off x="11201332" y="4029284"/>
            <a:ext cx="235049" cy="2444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9735" y="3944409"/>
            <a:ext cx="280159" cy="3405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53" y="4423630"/>
            <a:ext cx="1002092" cy="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0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" y="80096"/>
            <a:ext cx="2783961" cy="14766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31704" y="52951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Factum Group </a:t>
            </a:r>
            <a:r>
              <a:rPr lang="en-US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Ukraine: </a:t>
            </a:r>
            <a:r>
              <a:rPr lang="ru-RU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филиалы</a:t>
            </a:r>
            <a:endParaRPr lang="ru-RU" sz="32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7635" y="1830104"/>
            <a:ext cx="2423252" cy="1989054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6180" y="1732875"/>
            <a:ext cx="1753397" cy="29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3707" y="1725691"/>
            <a:ext cx="25065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Институт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Маркетинга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методология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методики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кастомизированные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решения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2024" y="4090932"/>
            <a:ext cx="2423253" cy="1909947"/>
          </a:xfrm>
          <a:prstGeom prst="roundRect">
            <a:avLst>
              <a:gd name="adj" fmla="val 4283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pic>
        <p:nvPicPr>
          <p:cNvPr id="43" name="Picture 2" descr="C:\Users\Helen\AppData\Local\Microsoft\Windows\Temporary Internet Files\Content.Outlook\OM28P1VH\2-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863" y="3894226"/>
            <a:ext cx="1263681" cy="52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39352" y="4523088"/>
            <a:ext cx="2440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все виды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полевых работ </a:t>
            </a:r>
          </a:p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для качественных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 количественных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оффлайн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исследований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974453" y="1830103"/>
            <a:ext cx="5875123" cy="1988797"/>
          </a:xfrm>
          <a:prstGeom prst="roundRect">
            <a:avLst>
              <a:gd name="adj" fmla="val 4283"/>
            </a:avLst>
          </a:prstGeom>
          <a:ln w="38100">
            <a:solidFill>
              <a:srgbClr val="F5822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" t="-14554" r="-4692" b="-1"/>
          <a:stretch/>
        </p:blipFill>
        <p:spPr>
          <a:xfrm>
            <a:off x="4124888" y="1684032"/>
            <a:ext cx="3288631" cy="5928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Прямоугольник 46"/>
          <p:cNvSpPr/>
          <p:nvPr/>
        </p:nvSpPr>
        <p:spPr>
          <a:xfrm>
            <a:off x="2974451" y="2469583"/>
            <a:ext cx="58751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Исследовательское агентство полного цикла </a:t>
            </a:r>
            <a:r>
              <a:rPr lang="ru-RU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 центральная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структура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Группы</a:t>
            </a:r>
            <a:endParaRPr lang="en-US" sz="1400" b="1" dirty="0" smtClean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  <a:p>
            <a:pPr algn="ctr"/>
            <a:endParaRPr lang="ru-RU" sz="600" b="1" dirty="0" smtClean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Research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Analysis</a:t>
            </a: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Business Intelligence</a:t>
            </a:r>
            <a:endParaRPr lang="ru-RU" sz="1400" b="1" dirty="0" smtClean="0">
              <a:solidFill>
                <a:srgbClr val="F5822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23659" y="4072343"/>
            <a:ext cx="8947464" cy="810672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pic>
        <p:nvPicPr>
          <p:cNvPr id="49" name="Picture 4" descr="http://opinion-ua.com/img/pages/osm/osm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3949644"/>
            <a:ext cx="1224136" cy="8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4751851" y="4090927"/>
            <a:ext cx="1412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Медиа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измерения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интернет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43171" y="4088931"/>
            <a:ext cx="12891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Рейтинг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интернет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сайтов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93753" y="4088931"/>
            <a:ext cx="3951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Структура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 медиапредпочтения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интернет аудитории Украины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064248" y="5059868"/>
            <a:ext cx="4239301" cy="961533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pic>
        <p:nvPicPr>
          <p:cNvPr id="54" name="Picture 6" descr="http://opinion-ua.com/img/main/adopinion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006" y="4955136"/>
            <a:ext cx="2123411" cy="5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3256296" y="5459079"/>
            <a:ext cx="3895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э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ффективность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онлайн и </a:t>
            </a:r>
            <a:r>
              <a:rPr lang="ru-RU" sz="1400" dirty="0" err="1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оффлайн</a:t>
            </a:r>
            <a:r>
              <a:rPr lang="ru-RU" sz="1400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рекламы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384731" y="5059868"/>
            <a:ext cx="4571565" cy="961533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pic>
        <p:nvPicPr>
          <p:cNvPr id="57" name="Picture 2" descr="http://opinion-ua.com/img/main/adverttrack_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98" y="5027144"/>
            <a:ext cx="2232247" cy="4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7303549" y="5439915"/>
            <a:ext cx="4763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Системы полного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мониторинга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медийной онлайн рекламы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072405" y="1830103"/>
            <a:ext cx="2898793" cy="1988797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164773" y="2218775"/>
            <a:ext cx="28987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в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се виды </a:t>
            </a:r>
            <a:r>
              <a:rPr lang="ru-RU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онлайн исследований </a:t>
            </a:r>
            <a:br>
              <a:rPr lang="ru-RU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на выборках, верифицированных </a:t>
            </a:r>
            <a:r>
              <a:rPr lang="ru-RU" sz="1400" b="1" dirty="0" err="1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оффлайн</a:t>
            </a:r>
            <a:r>
              <a:rPr lang="ru-RU" sz="1400" b="1" dirty="0" smtClean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access panel 250.000+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670538" y="1725690"/>
            <a:ext cx="1898095" cy="312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41" y="1621986"/>
            <a:ext cx="1584177" cy="4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1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8094" y="2406784"/>
            <a:ext cx="2315973" cy="3614504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95600" y="2401838"/>
            <a:ext cx="2315973" cy="3614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13105" y="2401838"/>
            <a:ext cx="2315973" cy="3614504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10611" y="2401838"/>
            <a:ext cx="2315973" cy="3614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768408" y="2401838"/>
            <a:ext cx="2315973" cy="3614504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5630" y="3285932"/>
            <a:ext cx="12192000" cy="1112851"/>
          </a:xfrm>
          <a:prstGeom prst="roundRect">
            <a:avLst>
              <a:gd name="adj" fmla="val 30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1" y="80095"/>
            <a:ext cx="2808311" cy="14868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8468" y="1830104"/>
            <a:ext cx="2315973" cy="4263192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5320" y="1832935"/>
            <a:ext cx="2315973" cy="4263192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4910" y="1830934"/>
            <a:ext cx="2315973" cy="4263192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17838" y="1832935"/>
            <a:ext cx="2315973" cy="4263192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72121" y="1835766"/>
            <a:ext cx="2315973" cy="4263192"/>
          </a:xfrm>
          <a:prstGeom prst="roundRect">
            <a:avLst>
              <a:gd name="adj" fmla="val 428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696" y="1731350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5640" y="1755005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79232" y="1755005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80176" y="1778660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69918" y="1814653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0" y="1725694"/>
            <a:ext cx="2613419" cy="4555093"/>
          </a:xfrm>
          <a:prstGeom prst="rect">
            <a:avLst/>
          </a:prstGeom>
        </p:spPr>
        <p:txBody>
          <a:bodyPr wrap="square" lIns="144000" rIns="14400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582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U&amp;A</a:t>
            </a:r>
          </a:p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CHECK UP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4138"/>
            <a:endParaRPr lang="ru-RU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4138"/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Базовая </a:t>
            </a:r>
            <a:b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диагностика </a:t>
            </a:r>
            <a:b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бренда или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категории</a:t>
            </a:r>
          </a:p>
          <a:p>
            <a:pPr marL="84138"/>
            <a:endParaRPr lang="ru-RU" sz="1400" b="1" dirty="0" smtClean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осведомленность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отношение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пользование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намерения</a:t>
            </a:r>
          </a:p>
          <a:p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 smtClean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endParaRPr lang="ru-RU" sz="1400" b="1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2075"/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барьеров </a:t>
            </a:r>
            <a:b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стимулов </a:t>
            </a:r>
            <a:b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изменения </a:t>
            </a:r>
            <a:b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поведения</a:t>
            </a:r>
          </a:p>
          <a:p>
            <a:pPr marL="92075"/>
            <a:endParaRPr lang="ru-RU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6530" y="1728518"/>
            <a:ext cx="2523240" cy="4555093"/>
          </a:xfrm>
          <a:prstGeom prst="rect">
            <a:avLst/>
          </a:prstGeom>
        </p:spPr>
        <p:txBody>
          <a:bodyPr wrap="square" lIns="144000" rIns="14400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582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BRAND</a:t>
            </a:r>
          </a:p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CORE</a:t>
            </a:r>
          </a:p>
          <a:p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3525"/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здоровья бренда</a:t>
            </a:r>
          </a:p>
          <a:p>
            <a:pPr marL="263525"/>
            <a:endParaRPr lang="ru-RU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атрибуты бренда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бенефиты</a:t>
            </a:r>
            <a:endParaRPr lang="ru-RU" sz="1200" b="1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ценность и имидж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позиционирование</a:t>
            </a:r>
          </a:p>
          <a:p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endParaRPr lang="ru-RU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позиционирования </a:t>
            </a:r>
            <a:b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 рекомендации </a:t>
            </a:r>
            <a:b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его коррекции</a:t>
            </a:r>
          </a:p>
          <a:p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9553" y="1726521"/>
            <a:ext cx="2613419" cy="4278094"/>
          </a:xfrm>
          <a:prstGeom prst="rect">
            <a:avLst/>
          </a:prstGeom>
        </p:spPr>
        <p:txBody>
          <a:bodyPr wrap="square" lIns="144000" rIns="14400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582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BRAND</a:t>
            </a:r>
          </a:p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TRACKING</a:t>
            </a:r>
          </a:p>
          <a:p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4138"/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основных </a:t>
            </a:r>
            <a:r>
              <a:rPr lang="en-US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бренда</a:t>
            </a:r>
            <a:r>
              <a:rPr lang="en-US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его имиджа</a:t>
            </a:r>
          </a:p>
          <a:p>
            <a:endParaRPr lang="ru-RU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маркеров по бренду и конкурентам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кампаний</a:t>
            </a:r>
          </a:p>
          <a:p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endParaRPr lang="ru-RU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Трекинг эффективности достижения поставленных целей</a:t>
            </a:r>
          </a:p>
          <a:p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93765" y="1728518"/>
            <a:ext cx="2443451" cy="4524315"/>
          </a:xfrm>
          <a:prstGeom prst="rect">
            <a:avLst/>
          </a:prstGeom>
        </p:spPr>
        <p:txBody>
          <a:bodyPr wrap="square" lIns="144000" rIns="144000">
            <a:spAutoFit/>
          </a:bodyPr>
          <a:lstStyle/>
          <a:p>
            <a:pPr algn="ctr"/>
            <a:r>
              <a:rPr lang="en-US" sz="1600" b="1" dirty="0" err="1">
                <a:solidFill>
                  <a:srgbClr val="F582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AdOPINION</a:t>
            </a:r>
            <a:endParaRPr lang="en-US" sz="16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PRETEST &amp; RECALL</a:t>
            </a:r>
          </a:p>
          <a:p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3525"/>
            <a:r>
              <a:rPr lang="ru-RU" sz="1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Претест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</a:p>
          <a:p>
            <a:pPr marL="263525"/>
            <a:r>
              <a:rPr lang="ru-RU" sz="1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посттест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рекламы</a:t>
            </a:r>
          </a:p>
          <a:p>
            <a:endParaRPr lang="ru-RU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привлекательность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понимание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запоминание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намерения</a:t>
            </a:r>
          </a:p>
          <a:p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 </a:t>
            </a:r>
          </a:p>
          <a:p>
            <a:pPr algn="ctr"/>
            <a:endParaRPr lang="en-US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Коррекция </a:t>
            </a:r>
            <a:b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рекламы до запуска и аудит рекламных кампаний</a:t>
            </a:r>
          </a:p>
          <a:p>
            <a:endParaRPr lang="ru-RU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89274" y="1731350"/>
            <a:ext cx="2422688" cy="3877985"/>
          </a:xfrm>
          <a:prstGeom prst="rect">
            <a:avLst/>
          </a:prstGeom>
        </p:spPr>
        <p:txBody>
          <a:bodyPr wrap="square" lIns="144000" rIns="14400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582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TOUCHPOINT</a:t>
            </a:r>
          </a:p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SURVEY</a:t>
            </a:r>
          </a:p>
          <a:p>
            <a:endParaRPr lang="en-US" sz="1400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3525"/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Точки сопри-</a:t>
            </a:r>
            <a:r>
              <a:rPr lang="ru-RU" sz="1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косновения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63525"/>
            <a:r>
              <a:rPr lang="ru-RU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брендом</a:t>
            </a:r>
          </a:p>
          <a:p>
            <a:endParaRPr lang="ru-RU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частота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значимость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удовлетворенность контактом 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намерения</a:t>
            </a:r>
          </a:p>
          <a:p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>
              <a:solidFill>
                <a:srgbClr val="F582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endParaRPr lang="ru-RU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системой тачпойнтов с клиентом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31704" y="529516"/>
            <a:ext cx="7584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Методики </a:t>
            </a: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Factum Group</a:t>
            </a:r>
            <a:endParaRPr lang="ru-RU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55840" y="3726307"/>
            <a:ext cx="7176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МЕДИАИССЛЕДОВАНИЯ И ОНЛАЙН-ПРОДУКТЫ</a:t>
            </a:r>
            <a:endParaRPr lang="ru-RU" sz="32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3060000"/>
            <a:ext cx="3839073" cy="24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1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63352" y="2132177"/>
            <a:ext cx="3456384" cy="2088911"/>
          </a:xfrm>
          <a:prstGeom prst="roundRect">
            <a:avLst>
              <a:gd name="adj" fmla="val 4283"/>
            </a:avLst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34307" y="3825124"/>
            <a:ext cx="7226324" cy="885756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4304" y="1844824"/>
            <a:ext cx="7226325" cy="962032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4" y="80830"/>
            <a:ext cx="2808312" cy="14896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1704" y="27366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Factum Group Ukraine </a:t>
            </a:r>
          </a:p>
          <a:p>
            <a:r>
              <a:rPr lang="en-US" sz="32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online research products</a:t>
            </a:r>
            <a:endParaRPr lang="ru-RU" sz="32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3222218"/>
              </p:ext>
            </p:extLst>
          </p:nvPr>
        </p:nvGraphicFramePr>
        <p:xfrm>
          <a:off x="239351" y="1832785"/>
          <a:ext cx="11388324" cy="346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475" y="2260490"/>
            <a:ext cx="1248139" cy="80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304" y="1916832"/>
            <a:ext cx="1921736" cy="1005954"/>
          </a:xfrm>
          <a:prstGeom prst="rect">
            <a:avLst/>
          </a:prstGeom>
        </p:spPr>
      </p:pic>
      <p:pic>
        <p:nvPicPr>
          <p:cNvPr id="8" name="Picture 2" descr="http://opinion-ua.com/img/main/adverttrack_log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171" y="1916832"/>
            <a:ext cx="1896973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opinion-ua.com/img/main/adopinion_logo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913" y="4221088"/>
            <a:ext cx="1512167" cy="3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56" y="5021887"/>
            <a:ext cx="11521279" cy="1082152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1371" y="5157192"/>
            <a:ext cx="6012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Первый украинский проект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онлайн исследований общественного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мнения </a:t>
            </a: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Opinion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5387142"/>
            <a:ext cx="1593498" cy="4181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144" y="5054806"/>
            <a:ext cx="1656183" cy="97155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230454" y="5085184"/>
            <a:ext cx="2530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itchFamily="34" charset="0"/>
                <a:cs typeface="Tahoma" pitchFamily="34" charset="0"/>
              </a:rPr>
              <a:t>Свыше 250.000 участников, рекрутированных оффлайн</a:t>
            </a:r>
            <a:endParaRPr lang="ru-RU" sz="1200" b="1" dirty="0">
              <a:solidFill>
                <a:prstClr val="black">
                  <a:lumMod val="75000"/>
                  <a:lumOff val="2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255" y="3050302"/>
            <a:ext cx="1080120" cy="16264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6" grpId="0" animBg="1"/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1" y="80095"/>
            <a:ext cx="2808311" cy="148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9376" y="1731350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3632" y="1755005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3912" y="1755005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72214" y="1778660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94598" y="1814653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31704" y="490139"/>
            <a:ext cx="7872875" cy="584775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Типы и размеры панелей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20" y="2420888"/>
            <a:ext cx="4846215" cy="28803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41276" y="1872566"/>
            <a:ext cx="6286772" cy="1921120"/>
          </a:xfrm>
          <a:prstGeom prst="roundRect">
            <a:avLst>
              <a:gd name="adj" fmla="val 5170"/>
            </a:avLst>
          </a:prstGeom>
          <a:solidFill>
            <a:schemeClr val="lt1"/>
          </a:solidFill>
          <a:ln>
            <a:solidFill>
              <a:srgbClr val="F58220">
                <a:alpha val="90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0677" y="1872566"/>
            <a:ext cx="2470947" cy="1921120"/>
          </a:xfrm>
          <a:prstGeom prst="roundRect">
            <a:avLst>
              <a:gd name="adj" fmla="val 4968"/>
            </a:avLst>
          </a:prstGeom>
          <a:solidFill>
            <a:srgbClr val="F5822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Юзер</a:t>
            </a:r>
            <a:r>
              <a:rPr lang="en-US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c</a:t>
            </a:r>
            <a:r>
              <a:rPr lang="ru-RU" sz="1400" b="1" dirty="0" err="1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ентрик</a:t>
            </a:r>
            <a:r>
              <a:rPr lang="ru-RU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 панель   </a:t>
            </a:r>
          </a:p>
          <a:p>
            <a:pPr algn="ctr">
              <a:lnSpc>
                <a:spcPts val="2000"/>
              </a:lnSpc>
            </a:pPr>
            <a:r>
              <a:rPr lang="ru-RU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Opinion </a:t>
            </a:r>
            <a:r>
              <a:rPr lang="ru-RU" sz="1400" b="1" dirty="0" err="1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Software</a:t>
            </a:r>
            <a:r>
              <a:rPr lang="ru-RU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Media</a:t>
            </a:r>
            <a:r>
              <a:rPr lang="ru-RU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 (N=5000</a:t>
            </a:r>
            <a:r>
              <a:rPr lang="ru-RU" sz="14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)</a:t>
            </a:r>
          </a:p>
          <a:p>
            <a:pPr algn="ctr">
              <a:lnSpc>
                <a:spcPts val="2000"/>
              </a:lnSpc>
            </a:pPr>
            <a:endParaRPr lang="ru-RU" sz="1400" b="1" dirty="0" smtClean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3632" y="2132856"/>
            <a:ext cx="3600400" cy="1368152"/>
          </a:xfrm>
          <a:prstGeom prst="roundRect">
            <a:avLst>
              <a:gd name="adj" fmla="val 579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Украинцы в возрасте 15 лет и старше, репрезентирующие пользователей постоянных  устройств (домашние и рабочие компьютеры). База продуктов  OSM,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AdvertTrack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1276" y="4028160"/>
            <a:ext cx="6286772" cy="1921120"/>
          </a:xfrm>
          <a:prstGeom prst="roundRect">
            <a:avLst>
              <a:gd name="adj" fmla="val 5170"/>
            </a:avLst>
          </a:prstGeom>
          <a:solidFill>
            <a:schemeClr val="lt1"/>
          </a:solidFill>
          <a:ln>
            <a:solidFill>
              <a:srgbClr val="F58220">
                <a:alpha val="90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0677" y="4028160"/>
            <a:ext cx="2470947" cy="1921120"/>
          </a:xfrm>
          <a:prstGeom prst="roundRect">
            <a:avLst>
              <a:gd name="adj" fmla="val 4968"/>
            </a:avLst>
          </a:prstGeom>
          <a:solidFill>
            <a:srgbClr val="F5822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Юзерсентрик</a:t>
            </a:r>
            <a:r>
              <a:rPr lang="uk-UA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 панель </a:t>
            </a:r>
            <a:r>
              <a:rPr lang="en-US" sz="14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Opinion </a:t>
            </a:r>
            <a:r>
              <a:rPr lang="en-US" sz="14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N=250.000+)</a:t>
            </a:r>
            <a:endParaRPr lang="ru-RU" sz="14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83632" y="4288450"/>
            <a:ext cx="3600400" cy="1444806"/>
          </a:xfrm>
          <a:prstGeom prst="roundRect">
            <a:avLst>
              <a:gd name="adj" fmla="val 579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Украинцы  всех возрастов с оффлайн верификацией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соц-дем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 характеристик. База для продукта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AdOpinion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Recall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adHoc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ea typeface="Tahoma" pitchFamily="34" charset="0"/>
                <a:cs typeface="Tahoma" pitchFamily="34" charset="0"/>
              </a:rPr>
              <a:t> опросов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468" y="5349191"/>
            <a:ext cx="2088232" cy="6167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700" b="1" dirty="0" smtClean="0">
                <a:solidFill>
                  <a:prstClr val="white"/>
                </a:solidFill>
              </a:rPr>
              <a:t>AD-HOC </a:t>
            </a:r>
            <a:r>
              <a:rPr lang="ru-RU" sz="1700" b="1" dirty="0" smtClean="0">
                <a:solidFill>
                  <a:prstClr val="white"/>
                </a:solidFill>
              </a:rPr>
              <a:t>ИССЛЕДОВАНИЯ</a:t>
            </a:r>
            <a:endParaRPr lang="uk-UA" sz="17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468" y="3224955"/>
            <a:ext cx="2088232" cy="5807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1700" b="1" dirty="0" smtClean="0">
                <a:solidFill>
                  <a:prstClr val="white"/>
                </a:solidFill>
              </a:rPr>
              <a:t>МЕДИА-ИССДЕЛОВАНИЯ</a:t>
            </a:r>
            <a:endParaRPr lang="uk-UA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9" y="80095"/>
            <a:ext cx="2808311" cy="148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9376" y="1731350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3912" y="1755005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72214" y="1778660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94598" y="1814653"/>
            <a:ext cx="1584176" cy="25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431704" y="260648"/>
            <a:ext cx="8448939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sz="28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Адаптивный софт – одно из важных </a:t>
            </a:r>
            <a:br>
              <a:rPr lang="ru-RU" sz="28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</a:br>
            <a:r>
              <a:rPr lang="ru-RU" sz="28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преимуществ панели Opinion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09600" y="1778660"/>
            <a:ext cx="11247040" cy="570221"/>
          </a:xfrm>
          <a:prstGeom prst="roundRect">
            <a:avLst/>
          </a:prstGeom>
          <a:solidFill>
            <a:srgbClr val="F5822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prstClr val="white"/>
                </a:solidFill>
              </a:rPr>
              <a:t>СПЕЦИАЛИЗИРОВАННЯ ВЕБ-ОБОЛОЧКА </a:t>
            </a:r>
            <a:r>
              <a:rPr lang="en-US" sz="2800" b="1" dirty="0">
                <a:solidFill>
                  <a:prstClr val="white"/>
                </a:solidFill>
              </a:rPr>
              <a:t>OPINION©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423927" y="2988017"/>
            <a:ext cx="6612117" cy="6895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Возможность программирования и создания любого кастомизированного модуля в кратчайшие сроки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5423927" y="3852048"/>
            <a:ext cx="6612117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Уникальная возможность комбинирования веб-возможностей для анкетирования респондентов, анкеты любой логической сложности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5423927" y="4716144"/>
            <a:ext cx="6612117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Использование любого контента (visuals, фильмы, видео, 3D-модели, виртуальные магазины, клик-тесты)</a:t>
            </a:r>
          </a:p>
        </p:txBody>
      </p:sp>
      <p:pic>
        <p:nvPicPr>
          <p:cNvPr id="13" name="Picture 14" descr="http://www.komarketingassociates.com/images/2012/06/excited-computer-us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 b="9631"/>
          <a:stretch/>
        </p:blipFill>
        <p:spPr bwMode="auto">
          <a:xfrm>
            <a:off x="1127448" y="2613983"/>
            <a:ext cx="257216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2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99856" y="3556173"/>
            <a:ext cx="6984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FACTUM </a:t>
            </a:r>
            <a:r>
              <a:rPr lang="en-US" sz="28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GROUP UKRAINE:</a:t>
            </a:r>
            <a:endParaRPr lang="en-US" sz="28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ru-RU" sz="28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Ресурсы</a:t>
            </a:r>
            <a:endParaRPr lang="en-US" sz="2800" b="1" dirty="0" smtClean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ru-RU" sz="28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Стандарты</a:t>
            </a:r>
            <a:r>
              <a:rPr lang="en-US" sz="2800" b="1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 </a:t>
            </a:r>
            <a:endParaRPr lang="ru-RU" sz="28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" y="3052800"/>
            <a:ext cx="3880673" cy="24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86400"/>
            <a:ext cx="2782652" cy="147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1704" y="529516"/>
            <a:ext cx="7584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Ресурсы </a:t>
            </a:r>
            <a:r>
              <a:rPr lang="en-US" sz="28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Factum Group Ukraine</a:t>
            </a:r>
            <a:endParaRPr lang="ru-RU" sz="2800" b="1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http://www.experto24.ru/intervjuer-1024px-1024px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2" y="2864150"/>
            <a:ext cx="576065" cy="7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pinion-ua.com/img/people/index_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398" y="4686376"/>
            <a:ext cx="576066" cy="8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gruz-transport.ru/sites/default/files/call-cente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4" y="3897799"/>
            <a:ext cx="792090" cy="6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JECT\ОТП\Новая папка\image-06-02-15-01-01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5614795"/>
            <a:ext cx="100811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6297" y="1772816"/>
            <a:ext cx="11388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Оперативное и качественное проведение исследований полного цикла и бизнес-аналитики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исследовательским холдингом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Factum Group Ukraine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основано на следующих </a:t>
            </a:r>
            <a:r>
              <a:rPr lang="ru-RU" b="1" dirty="0">
                <a:solidFill>
                  <a:srgbClr val="F5822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собственных ресурсах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7488" y="2800671"/>
            <a:ext cx="102971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Сеть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специально подготовленных для работы по стохастической 4-ступенчатой выборке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F2F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интервьюеров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охватывающая всю Украину, позволяет проводить национальные репрезентативные опросы и гарантировать высокое качество сбора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45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современных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CATI-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станций  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возможностью онлайн прослушивания интервью,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аудио-записи и другими техническими опциями в центральном офисе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Factum Group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Киеве</a:t>
            </a: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Собственная онлайн панель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Opinion©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численностью свыше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50.000 участников, - первая и крупнейшая в Украине интернет-панель, рекрутированная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оффлайн</a:t>
            </a: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Собственная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фокус-групповая студия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центральном офисе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Factum Group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центре Киева и сеть партнерских фокус-групповых по Украине</a:t>
            </a:r>
          </a:p>
        </p:txBody>
      </p:sp>
    </p:spTree>
    <p:extLst>
      <p:ext uri="{BB962C8B-B14F-4D97-AF65-F5344CB8AC3E}">
        <p14:creationId xmlns:p14="http://schemas.microsoft.com/office/powerpoint/2010/main" val="233775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32980" y="491420"/>
            <a:ext cx="532859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Обзор проекта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96305" y="1772816"/>
            <a:ext cx="11574400" cy="2011085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ИССЛЕДОВАНИЯ: </a:t>
            </a:r>
          </a:p>
          <a:p>
            <a:pPr algn="just">
              <a:spcBef>
                <a:spcPts val="600"/>
              </a:spcBef>
            </a:pPr>
            <a:r>
              <a:rPr lang="ru-RU" sz="2000" b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Постоянный мониторинг проникновения интернета </a:t>
            </a: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b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Украине</a:t>
            </a:r>
          </a:p>
          <a:p>
            <a:pPr algn="just">
              <a:spcBef>
                <a:spcPts val="600"/>
              </a:spcBef>
            </a:pPr>
            <a:endParaRPr lang="en-US" b="1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400" b="1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endParaRPr lang="en-US" b="1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876" y="1752295"/>
            <a:ext cx="11577829" cy="2163924"/>
          </a:xfrm>
          <a:prstGeom prst="roundRect">
            <a:avLst>
              <a:gd name="adj" fmla="val 3300"/>
            </a:avLst>
          </a:prstGeom>
          <a:noFill/>
          <a:ln>
            <a:solidFill>
              <a:srgbClr val="EF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375" y="4437112"/>
            <a:ext cx="5040559" cy="615553"/>
          </a:xfrm>
          <a:prstGeom prst="rect">
            <a:avLst/>
          </a:prstGeom>
          <a:solidFill>
            <a:srgbClr val="EF84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инициировано</a:t>
            </a:r>
          </a:p>
          <a:p>
            <a:pPr lvl="0" algn="just"/>
            <a:r>
              <a:rPr lang="ru-RU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ИнАУ</a:t>
            </a:r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Интернет </a:t>
            </a:r>
            <a:r>
              <a:rPr lang="ru-RU" sz="1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</a:t>
            </a:r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Украины</a:t>
            </a:r>
          </a:p>
        </p:txBody>
      </p:sp>
      <p:pic>
        <p:nvPicPr>
          <p:cNvPr id="13" name="Picture 2" descr="http://m.cdn.blog.hu/la/langelaszlo/image/internet-us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71" y="1889650"/>
            <a:ext cx="2798519" cy="18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7497"/>
              </p:ext>
            </p:extLst>
          </p:nvPr>
        </p:nvGraphicFramePr>
        <p:xfrm>
          <a:off x="543808" y="266640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Проникновение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Социально-демографический портрет пользователей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Основные используемые устройства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400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879976" y="4437112"/>
            <a:ext cx="6048672" cy="615553"/>
          </a:xfrm>
          <a:prstGeom prst="rect">
            <a:avLst/>
          </a:prstGeom>
          <a:solidFill>
            <a:srgbClr val="EF84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проведено</a:t>
            </a:r>
          </a:p>
          <a:p>
            <a:pPr lvl="0" algn="just"/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Исследовательский холдинг </a:t>
            </a:r>
            <a:r>
              <a:rPr lang="ru-RU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Factum</a:t>
            </a:r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Ukraine</a:t>
            </a:r>
            <a:r>
              <a:rPr lang="ru-RU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3" y="5302331"/>
            <a:ext cx="3960441" cy="596779"/>
          </a:xfrm>
          <a:prstGeom prst="rect">
            <a:avLst/>
          </a:prstGeom>
        </p:spPr>
      </p:pic>
      <p:pic>
        <p:nvPicPr>
          <p:cNvPr id="1028" name="Picture 4" descr="http://e-commerce.com.ua/wp-content/uploads/2012/11/%D0%9B%D0%BE%D0%B3%D0%BE-%D0%86%D0%BD%D0%90%D0%A3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1" b="28517"/>
          <a:stretch/>
        </p:blipFill>
        <p:spPr bwMode="auto">
          <a:xfrm>
            <a:off x="551384" y="5066362"/>
            <a:ext cx="2844081" cy="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9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9376" y="3429000"/>
            <a:ext cx="957706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4005064"/>
            <a:ext cx="9577064" cy="20587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86400"/>
            <a:ext cx="2782652" cy="1476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31704" y="529516"/>
            <a:ext cx="7584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Международные стандарты качества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383" y="1772816"/>
            <a:ext cx="6672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Ключевые лица Холдинга: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Владимир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Паниотто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Алдис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Паулиньш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Иван Дубинский – 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являются персональными членами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ESOMAR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Factum Group Ukraine  -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компания-член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ESOMAR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Picture 2" descr="http://www.ftaresearch.com/userfiles/image/ESOMAR_Member_CMY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464" y="4214664"/>
            <a:ext cx="1512638" cy="14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9376" y="1685530"/>
            <a:ext cx="11305726" cy="1527445"/>
          </a:xfrm>
          <a:prstGeom prst="roundRect">
            <a:avLst>
              <a:gd name="adj" fmla="val 5170"/>
            </a:avLst>
          </a:prstGeom>
          <a:noFill/>
          <a:ln>
            <a:solidFill>
              <a:srgbClr val="F58220">
                <a:alpha val="90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 descr="D:\Продукты Фактум Групп\логотипы\Дубинский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6005" y="1768172"/>
            <a:ext cx="1170595" cy="12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дукты Фактум Групп\логотипы\Алдис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1059" y="1844824"/>
            <a:ext cx="120594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родукты Фактум Групп\логотипы\Паниотт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670" y="184482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9376" y="3509275"/>
            <a:ext cx="9217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Работа</a:t>
            </a:r>
            <a:r>
              <a:rPr lang="uk-UA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по стандартам </a:t>
            </a:r>
            <a:r>
              <a:rPr lang="en-US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ESOMAR</a:t>
            </a:r>
            <a:r>
              <a:rPr lang="ru-RU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Внутренняя защита информации: использование многоступенчатых систем защиты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IT-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структуры от внешних внедрений</a:t>
            </a:r>
          </a:p>
          <a:p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Внутренняя система безопасности данных: персональные договора менеджеров о безопасности и конфиденциальности данных.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Проектная безопасность: менеджеры проектов конкурирующих компаний не пересекаются в работе. Создаются не пересекаемые проектные команды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6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31" y="4247388"/>
            <a:ext cx="3744417" cy="564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68008" y="4941216"/>
            <a:ext cx="418313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1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2100" dirty="0" smtClean="0">
                <a:solidFill>
                  <a:prstClr val="black"/>
                </a:solidFill>
                <a:hlinkClick r:id="rId4"/>
              </a:rPr>
              <a:t>factum-ua.com</a:t>
            </a:r>
            <a:endParaRPr lang="ru-RU" sz="2100" dirty="0" smtClean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100" dirty="0" smtClean="0">
                <a:solidFill>
                  <a:srgbClr val="40428D"/>
                </a:solidFill>
                <a:latin typeface="Corbel" pitchFamily="34" charset="0"/>
                <a:hlinkClick r:id="rId5"/>
              </a:rPr>
              <a:t>http://factum-group.com</a:t>
            </a:r>
            <a:r>
              <a:rPr lang="en-US" sz="2100" dirty="0" smtClean="0">
                <a:solidFill>
                  <a:srgbClr val="40428D"/>
                </a:solidFill>
                <a:latin typeface="Corbel" pitchFamily="34" charset="0"/>
              </a:rPr>
              <a:t> </a:t>
            </a:r>
            <a:endParaRPr lang="ru-RU" sz="2100" dirty="0">
              <a:solidFill>
                <a:srgbClr val="40428D"/>
              </a:solidFill>
              <a:latin typeface="Corbe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4680" y="5826750"/>
            <a:ext cx="418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+380 44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569 7206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4680" y="6186814"/>
            <a:ext cx="418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 Щорса 32-Г, 01133, г. Киев, Украина</a:t>
            </a:r>
          </a:p>
        </p:txBody>
      </p:sp>
    </p:spTree>
    <p:extLst>
      <p:ext uri="{BB962C8B-B14F-4D97-AF65-F5344CB8AC3E}">
        <p14:creationId xmlns:p14="http://schemas.microsoft.com/office/powerpoint/2010/main" val="16226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32980" y="491420"/>
            <a:ext cx="8007636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исследования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68311" y="1596102"/>
            <a:ext cx="591571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Общенациональный репрезентативный опрос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52712" y="2520831"/>
            <a:ext cx="5915719" cy="9534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сбора данных: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интервью лицом-к-лицу по месту проживания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респондента. Для опроса использовались технические средства - планшеты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2786" y="3574590"/>
            <a:ext cx="5971244" cy="23155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Выборка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репрезентативная населению Украины в возрасте 15 лет 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старше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4-ступенчатая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стохастическая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каждом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этапе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= 20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исследования исключена АР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оккупированная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Луганской и Донецких областей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генсовокупности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человек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ileswork.info/wp-content/uploads/2014/12/sensitiv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55" y="2075302"/>
            <a:ext cx="5238750" cy="3499485"/>
          </a:xfrm>
          <a:prstGeom prst="roundRect">
            <a:avLst>
              <a:gd name="adj" fmla="val 273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2876" y="1628801"/>
            <a:ext cx="11577829" cy="4668090"/>
          </a:xfrm>
          <a:prstGeom prst="roundRect">
            <a:avLst>
              <a:gd name="adj" fmla="val 3300"/>
            </a:avLst>
          </a:prstGeom>
          <a:noFill/>
          <a:ln>
            <a:solidFill>
              <a:srgbClr val="EF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68311" y="2079509"/>
            <a:ext cx="591571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проведения: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2.03.-24.03.2017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90"/>
            <a:ext cx="2783632" cy="1465702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>
            <a:off x="307975" y="2496317"/>
            <a:ext cx="5355977" cy="1432057"/>
          </a:xfrm>
          <a:prstGeom prst="roundRect">
            <a:avLst>
              <a:gd name="adj" fmla="val 2417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Для проведения исследования был выбран метод поквартирного репрезентативного опроса F2F (лицом-к-лицу), как наиболее надежный на сегодняшний день метод исследования электоральных настроений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7368" y="1666879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МЕТОДОЛОГИЯ </a:t>
            </a:r>
          </a:p>
          <a:p>
            <a:pPr>
              <a:defRPr/>
            </a:pPr>
            <a:r>
              <a:rPr lang="ru-RU" sz="2400" b="1" kern="0" dirty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КОЛИЧЕСТВЕННОГО ОПРОСА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51984" y="19951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ПРЕИМУЩЕСТВА ПОДХОДА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879976" y="2496317"/>
            <a:ext cx="5904656" cy="1000009"/>
          </a:xfrm>
          <a:prstGeom prst="roundRect">
            <a:avLst>
              <a:gd name="adj" fmla="val 7849"/>
            </a:avLst>
          </a:prstGeom>
          <a:solidFill>
            <a:srgbClr val="EF84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Наиболее точные исследовательские данные с минимальной и контролируемой погрешностью выборки, не более </a:t>
            </a:r>
            <a:r>
              <a:rPr lang="en-US" kern="0" dirty="0" smtClean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2.2%</a:t>
            </a:r>
            <a:endParaRPr lang="ru-RU" kern="0" dirty="0">
              <a:solidFill>
                <a:sysClr val="window" lastClr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79976" y="3610362"/>
            <a:ext cx="5904656" cy="1490837"/>
          </a:xfrm>
          <a:prstGeom prst="roundRect">
            <a:avLst>
              <a:gd name="adj" fmla="val 7849"/>
            </a:avLst>
          </a:prstGeom>
          <a:solidFill>
            <a:srgbClr val="EF84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Отсутствие смещений в сторону легко доступных респондентов, напр., пожилых людей, находящихся постоянно дома (делается несколько попыток застать респондента дома)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82144" y="5224518"/>
            <a:ext cx="5904656" cy="936104"/>
          </a:xfrm>
          <a:prstGeom prst="roundRect">
            <a:avLst>
              <a:gd name="adj" fmla="val 7849"/>
            </a:avLst>
          </a:prstGeom>
          <a:solidFill>
            <a:srgbClr val="EF84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Отсутствие влияние интервьюера на выбор респондента (минимизация человеческого фактора)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03712" y="524413"/>
            <a:ext cx="8688288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количественного опроса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360" y="4088877"/>
            <a:ext cx="5355977" cy="2071745"/>
          </a:xfrm>
          <a:prstGeom prst="roundRect">
            <a:avLst>
              <a:gd name="adj" fmla="val 2417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Этот метод основан на 4-ступенчатой стохастической выборке*, которая гарантирует наиболее точный отбор на каждом этапе: выбор районов, улиц, домов и квартир электората, а также корректный отбор респондента среди  членов домохозяйства для участия в опросе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ru-RU" kern="0" dirty="0">
              <a:solidFill>
                <a:sysClr val="window" lastClr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6160622"/>
            <a:ext cx="10441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Такая процедура формирования выборки была разработана при участии известных американских профессионалов Л. Киша и С. </a:t>
            </a:r>
            <a:r>
              <a:rPr lang="ru-RU" sz="1200" i="1" dirty="0" err="1"/>
              <a:t>Хееринги</a:t>
            </a:r>
            <a:r>
              <a:rPr lang="ru-RU" sz="1200" i="1" dirty="0"/>
              <a:t>. 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73818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07974" y="1628800"/>
            <a:ext cx="665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F58220"/>
                </a:solidFill>
                <a:ea typeface="Tahoma" pitchFamily="34" charset="0"/>
                <a:cs typeface="Tahoma" pitchFamily="34" charset="0"/>
              </a:rPr>
              <a:t>СТАНДАРТЫ КОНТРОЛЯ КАЧЕСТВА</a:t>
            </a:r>
          </a:p>
          <a:p>
            <a:pPr>
              <a:defRPr/>
            </a:pPr>
            <a:endParaRPr lang="ru-RU" sz="2400" b="1" kern="0" dirty="0">
              <a:solidFill>
                <a:srgbClr val="F5822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56" name="Picture 8" descr="http://blog.isocertsolutions.com/Portals/210543/images/quality%20control%20bullse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46" y="2562570"/>
            <a:ext cx="3619502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90"/>
            <a:ext cx="2783632" cy="1465702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>
            <a:off x="307974" y="2095685"/>
            <a:ext cx="7876257" cy="4213635"/>
          </a:xfrm>
          <a:prstGeom prst="roundRect">
            <a:avLst>
              <a:gd name="adj" fmla="val 2417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Наша компания уделяет особенное внимание контролю качества, чтобы обеспечить высокий уровень проведения исследования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В данном исследовании мы применяли многоступенчатую систему контроля качества, которая включает:</a:t>
            </a:r>
          </a:p>
          <a:p>
            <a:pPr marL="730250" indent="-285750">
              <a:spcBef>
                <a:spcPts val="600"/>
              </a:spcBef>
              <a:buFontTx/>
              <a:buChar char="-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тщательный отбор и обучение интервьюеров;</a:t>
            </a:r>
          </a:p>
          <a:p>
            <a:pPr marL="730250" indent="-285750">
              <a:spcBef>
                <a:spcPts val="600"/>
              </a:spcBef>
              <a:buFontTx/>
              <a:buChar char="-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обеспечение интервьюеров детальными инструкциями;</a:t>
            </a:r>
          </a:p>
          <a:p>
            <a:pPr marL="730250" indent="-285750">
              <a:spcBef>
                <a:spcPts val="600"/>
              </a:spcBef>
              <a:buFontTx/>
              <a:buChar char="-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внимательный надзор над сбором данных;</a:t>
            </a:r>
          </a:p>
          <a:p>
            <a:pPr marL="730250" indent="-285750">
              <a:spcBef>
                <a:spcPts val="600"/>
              </a:spcBef>
              <a:buFontTx/>
              <a:buChar char="-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изучение полевой документации;</a:t>
            </a:r>
          </a:p>
          <a:p>
            <a:pPr marL="730250" indent="-285750">
              <a:spcBef>
                <a:spcPts val="600"/>
              </a:spcBef>
              <a:buFontTx/>
              <a:buChar char="-"/>
              <a:defRPr/>
            </a:pPr>
            <a:r>
              <a:rPr lang="ru-RU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повторные контакты с отобранными респондентами, которые осуществляет независимый отдел контроля</a:t>
            </a:r>
            <a:r>
              <a:rPr lang="en-US" kern="0" dirty="0" smtClean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rPr>
              <a:t>;</a:t>
            </a:r>
            <a:endParaRPr lang="en-US" kern="0" dirty="0">
              <a:solidFill>
                <a:sysClr val="window" lastClr="FFFFFF"/>
              </a:solidFill>
              <a:ea typeface="Tahoma" pitchFamily="34" charset="0"/>
              <a:cs typeface="Tahoma" pitchFamily="34" charset="0"/>
            </a:endParaRPr>
          </a:p>
          <a:p>
            <a:pPr marL="730250" indent="-285750">
              <a:spcBef>
                <a:spcPts val="600"/>
              </a:spcBef>
              <a:buFontTx/>
              <a:buChar char="-"/>
              <a:defRPr/>
            </a:pPr>
            <a:r>
              <a:rPr lang="ru-RU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л</a:t>
            </a:r>
            <a:r>
              <a:rPr lang="ru-RU" kern="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огическая проверка данных исследования </a:t>
            </a:r>
            <a:r>
              <a:rPr lang="ru-RU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и </a:t>
            </a:r>
            <a:r>
              <a:rPr lang="ru-RU" kern="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их распределения.</a:t>
            </a:r>
            <a:endParaRPr lang="ru-RU" kern="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61200" y="476672"/>
            <a:ext cx="748883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Стандарты контроля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96592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78269" y="3717032"/>
            <a:ext cx="7378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УСТАНОВОЧНОГО ИССЛЕДОВАНИЯ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3052800"/>
            <a:ext cx="3880673" cy="24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977012"/>
              </p:ext>
            </p:extLst>
          </p:nvPr>
        </p:nvGraphicFramePr>
        <p:xfrm>
          <a:off x="1360204" y="1988840"/>
          <a:ext cx="4272136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118" y="5642664"/>
            <a:ext cx="10809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Вся Украина без АР Крым и оккупированных территорий Украины, возраст 15+,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</a:p>
          <a:p>
            <a:r>
              <a:rPr lang="ru-RU" sz="1400" i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Регулярные пользователи – на вопрос «Как часто пользуетесь Интернетом?» отвечают - «Раз в месяц и чаще».</a:t>
            </a:r>
          </a:p>
          <a:p>
            <a:endParaRPr lang="ru-RU" sz="1400" i="1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31704" y="548680"/>
            <a:ext cx="6264696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Интернет: основные показатели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05566910"/>
              </p:ext>
            </p:extLst>
          </p:nvPr>
        </p:nvGraphicFramePr>
        <p:xfrm>
          <a:off x="6424428" y="1988840"/>
          <a:ext cx="4272136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692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732680"/>
              </p:ext>
            </p:extLst>
          </p:nvPr>
        </p:nvGraphicFramePr>
        <p:xfrm>
          <a:off x="400966" y="1827213"/>
          <a:ext cx="11169776" cy="426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89581" y="1814299"/>
            <a:ext cx="10361388" cy="243883"/>
          </a:xfrm>
          <a:prstGeom prst="roundRect">
            <a:avLst>
              <a:gd name="adj" fmla="val 5394"/>
            </a:avLst>
          </a:prstGeom>
          <a:noFill/>
          <a:ln w="9525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ЕЖЕКВАРТАЛЬНОЕ ИЗМЕРЕНИЕ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344" y="5988659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2017,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N=2000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Вся Украина без АР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15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квартала 2014 года данные с АР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Крым. С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квартала данные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АР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Крым и оккупированных территорий Украины. 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78142" y="353215"/>
            <a:ext cx="8190466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проникновения Интернета: ежеквартальное измерение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9141" y="2348880"/>
            <a:ext cx="360040" cy="0"/>
          </a:xfrm>
          <a:prstGeom prst="line">
            <a:avLst/>
          </a:prstGeom>
          <a:ln w="45720" cap="rnd">
            <a:solidFill>
              <a:srgbClr val="EF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77379" y="2287098"/>
            <a:ext cx="123564" cy="123564"/>
          </a:xfrm>
          <a:prstGeom prst="rect">
            <a:avLst/>
          </a:prstGeom>
          <a:solidFill>
            <a:srgbClr val="EF8400"/>
          </a:solidFill>
          <a:ln>
            <a:solidFill>
              <a:srgbClr val="EF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237298" y="2132856"/>
            <a:ext cx="37817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«Регулярные пользователи»: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Заявляют, что используют интернет 1 раз в месяц и чаще</a:t>
            </a:r>
          </a:p>
        </p:txBody>
      </p:sp>
    </p:spTree>
    <p:extLst>
      <p:ext uri="{BB962C8B-B14F-4D97-AF65-F5344CB8AC3E}">
        <p14:creationId xmlns:p14="http://schemas.microsoft.com/office/powerpoint/2010/main" val="21674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6BlfOxgk.v2CSi2tv8C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PE5B4rkmDLmBUdCMt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cyNRPifE2RBLJkMD_l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l_T2D4NEG6.vFIaxK7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bUYC2j80qO.3YzTXYi8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dqHsgOFkCLzgR.gpVo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cIp6YVO0OdT9CslJQRb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L5eQMP4kaW_PCAiswr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6BlfOxgk.v2CSi2tv8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6BlfOxgk.v2CSi2tv8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6BlfOxgk.v2CSi2tv8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6BlfOxgk.v2CSi2tv8C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6BlfOxgk.v2CSi2tv8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eU480_tE.I8eCMwhsC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_2GkICzk2dPcbI8jS.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i.QtVwMEi86.sh_FTi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etIxqyxUqGwHxyC_vi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zr5ibDq0GEcERsJ06y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KS2uwxkaoORYGzscl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Nw2uPxU2dANVO_LsLg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1436</Words>
  <Application>Microsoft Office PowerPoint</Application>
  <PresentationFormat>Произвольный</PresentationFormat>
  <Paragraphs>315</Paragraphs>
  <Slides>31</Slides>
  <Notes>2</Notes>
  <HiddenSlides>15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Тема Office</vt:lpstr>
      <vt:lpstr>1_Тема Office</vt:lpstr>
      <vt:lpstr>4_Тема Office</vt:lpstr>
      <vt:lpstr>8_Тема Office</vt:lpstr>
      <vt:lpstr>9_Тема Office</vt:lpstr>
      <vt:lpstr>2_Тема Office</vt:lpstr>
      <vt:lpstr>3_Тема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Factum Group</dc:creator>
  <cp:lastModifiedBy>i-dubinskiy</cp:lastModifiedBy>
  <cp:revision>583</cp:revision>
  <dcterms:created xsi:type="dcterms:W3CDTF">2013-10-18T13:22:08Z</dcterms:created>
  <dcterms:modified xsi:type="dcterms:W3CDTF">2017-04-13T04:41:23Z</dcterms:modified>
</cp:coreProperties>
</file>