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5" r:id="rId1"/>
  </p:sldMasterIdLst>
  <p:sldIdLst>
    <p:sldId id="258" r:id="rId2"/>
    <p:sldId id="257" r:id="rId3"/>
    <p:sldId id="265" r:id="rId4"/>
    <p:sldId id="259" r:id="rId5"/>
    <p:sldId id="261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6" d="100"/>
          <a:sy n="66" d="100"/>
        </p:scale>
        <p:origin x="1310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281" y="2091263"/>
            <a:ext cx="6801440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6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4682062"/>
            <a:ext cx="6803136" cy="50292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  <a:lvl6pPr marL="2286000" indent="0" algn="ctr">
              <a:buNone/>
              <a:defRPr sz="1400"/>
            </a:lvl6pPr>
            <a:lvl7pPr marL="2743200" indent="0" algn="ctr">
              <a:buNone/>
              <a:defRPr sz="1400"/>
            </a:lvl7pPr>
            <a:lvl8pPr marL="3200400" indent="0" algn="ctr">
              <a:buNone/>
              <a:defRPr sz="1400"/>
            </a:lvl8pPr>
            <a:lvl9pPr marL="3657600" indent="0" algn="ctr">
              <a:buNone/>
              <a:defRPr sz="14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931920" y="1327188"/>
            <a:ext cx="1280160" cy="457200"/>
          </a:xfrm>
        </p:spPr>
        <p:txBody>
          <a:bodyPr/>
          <a:lstStyle>
            <a:lvl1pPr algn="ctr">
              <a:defRPr sz="11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0FF29DA6-16F6-4E48-AAA8-A53D4AA9C8A5}" type="datetimeFigureOut">
              <a:rPr lang="ru-RU" smtClean="0"/>
              <a:t>05.09.2015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104936" y="5211060"/>
            <a:ext cx="4429125" cy="228600"/>
          </a:xfrm>
        </p:spPr>
        <p:txBody>
          <a:bodyPr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5212080"/>
            <a:ext cx="158391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7484260-A7E7-458F-A6E4-0594472A8C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9438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9DA6-16F6-4E48-AAA8-A53D4AA9C8A5}" type="datetimeFigureOut">
              <a:rPr lang="ru-RU" smtClean="0"/>
              <a:t>05.09.2015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84260-A7E7-458F-A6E4-0594472A8C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1332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62000"/>
            <a:ext cx="1771650" cy="5257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62000"/>
            <a:ext cx="6057900" cy="5257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9DA6-16F6-4E48-AAA8-A53D4AA9C8A5}" type="datetimeFigureOut">
              <a:rPr lang="ru-RU" smtClean="0"/>
              <a:t>05.09.2015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84260-A7E7-458F-A6E4-0594472A8C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815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9DA6-16F6-4E48-AAA8-A53D4AA9C8A5}" type="datetimeFigureOut">
              <a:rPr lang="ru-RU" smtClean="0"/>
              <a:t>05.09.2015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84260-A7E7-458F-A6E4-0594472A8C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005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717" y="2094309"/>
            <a:ext cx="6803136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6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2718" y="4682062"/>
            <a:ext cx="6803136" cy="50292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31920" y="1325880"/>
            <a:ext cx="1280160" cy="457200"/>
          </a:xfrm>
        </p:spPr>
        <p:txBody>
          <a:bodyPr/>
          <a:lstStyle>
            <a:lvl1pPr algn="ctr">
              <a:defRPr lang="en-US" sz="11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0FF29DA6-16F6-4E48-AAA8-A53D4AA9C8A5}" type="datetimeFigureOut">
              <a:rPr lang="ru-RU" smtClean="0"/>
              <a:t>05.09.2015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4679" y="5211060"/>
            <a:ext cx="4430268" cy="228600"/>
          </a:xfrm>
        </p:spPr>
        <p:txBody>
          <a:bodyPr/>
          <a:lstStyle>
            <a:lvl1pPr algn="l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3378" y="5211060"/>
            <a:ext cx="1584198" cy="228600"/>
          </a:xfrm>
        </p:spPr>
        <p:txBody>
          <a:bodyPr/>
          <a:lstStyle/>
          <a:p>
            <a:fld id="{47484260-A7E7-458F-A6E4-0594472A8C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30929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9DA6-16F6-4E48-AAA8-A53D4AA9C8A5}" type="datetimeFigureOut">
              <a:rPr lang="ru-RU" smtClean="0"/>
              <a:t>05.09.2015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84260-A7E7-458F-A6E4-0594472A8C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962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755898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756581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9DA6-16F6-4E48-AAA8-A53D4AA9C8A5}" type="datetimeFigureOut">
              <a:rPr lang="ru-RU" smtClean="0"/>
              <a:t>05.09.2015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84260-A7E7-458F-A6E4-0594472A8C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4377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9DA6-16F6-4E48-AAA8-A53D4AA9C8A5}" type="datetimeFigureOut">
              <a:rPr lang="ru-RU" smtClean="0"/>
              <a:t>05.09.2015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84260-A7E7-458F-A6E4-0594472A8C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9899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9DA6-16F6-4E48-AAA8-A53D4AA9C8A5}" type="datetimeFigureOut">
              <a:rPr lang="ru-RU" smtClean="0"/>
              <a:t>05.09.2015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84260-A7E7-458F-A6E4-0594472A8C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441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84147" y="173736"/>
            <a:ext cx="6398514" cy="6510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7392"/>
            <a:ext cx="1823085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976" y="907143"/>
            <a:ext cx="5428856" cy="504371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3085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9DA6-16F6-4E48-AAA8-A53D4AA9C8A5}" type="datetimeFigureOut">
              <a:rPr lang="ru-RU" smtClean="0"/>
              <a:t>05.09.2015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795258" y="6310086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484260-A7E7-458F-A6E4-0594472A8C2C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Rectangle 11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32005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3504"/>
            <a:ext cx="1824228" cy="1645920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449" y="173736"/>
            <a:ext cx="6398514" cy="6510528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4228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0FF29DA6-16F6-4E48-AAA8-A53D4AA9C8A5}" type="datetimeFigureOut">
              <a:rPr lang="ru-RU" smtClean="0"/>
              <a:t>05.09.2015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9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97546" y="6309360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484260-A7E7-458F-A6E4-0594472A8C2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53109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6022" y="173736"/>
            <a:ext cx="8791956" cy="6510528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642594"/>
            <a:ext cx="768096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103120"/>
            <a:ext cx="768096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4768" y="6309360"/>
            <a:ext cx="20574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FF29DA6-16F6-4E48-AAA8-A53D4AA9C8A5}" type="datetimeFigureOut">
              <a:rPr lang="ru-RU" smtClean="0"/>
              <a:t>05.09.2015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6896" y="6309360"/>
            <a:ext cx="3950208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23382" y="6309360"/>
            <a:ext cx="10972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7484260-A7E7-458F-A6E4-0594472A8C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3265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6" r:id="rId1"/>
    <p:sldLayoutId id="2147483967" r:id="rId2"/>
    <p:sldLayoutId id="2147483968" r:id="rId3"/>
    <p:sldLayoutId id="2147483969" r:id="rId4"/>
    <p:sldLayoutId id="2147483970" r:id="rId5"/>
    <p:sldLayoutId id="2147483971" r:id="rId6"/>
    <p:sldLayoutId id="2147483972" r:id="rId7"/>
    <p:sldLayoutId id="2147483973" r:id="rId8"/>
    <p:sldLayoutId id="2147483974" r:id="rId9"/>
    <p:sldLayoutId id="2147483975" r:id="rId10"/>
    <p:sldLayoutId id="21474839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858520"/>
            <a:ext cx="857504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+mj-lt"/>
                <a:cs typeface="Arial" panose="020B0604020202020204" pitchFamily="34" charset="0"/>
              </a:rPr>
              <a:t>E</a:t>
            </a:r>
            <a:r>
              <a:rPr lang="ru-RU" sz="4000" b="1" dirty="0">
                <a:latin typeface="+mj-lt"/>
                <a:cs typeface="Arial" panose="020B0604020202020204" pitchFamily="34" charset="0"/>
              </a:rPr>
              <a:t>-</a:t>
            </a:r>
            <a:r>
              <a:rPr lang="en-US" sz="4000" b="1" dirty="0">
                <a:latin typeface="+mj-lt"/>
                <a:cs typeface="Arial" panose="020B0604020202020204" pitchFamily="34" charset="0"/>
              </a:rPr>
              <a:t>Band</a:t>
            </a:r>
            <a:r>
              <a:rPr lang="ru-RU" sz="4000" b="1" dirty="0">
                <a:latin typeface="+mj-lt"/>
                <a:cs typeface="Arial" panose="020B0604020202020204" pitchFamily="34" charset="0"/>
              </a:rPr>
              <a:t>: </a:t>
            </a:r>
            <a:endParaRPr lang="ru-RU" sz="4000" b="1" dirty="0" smtClean="0">
              <a:latin typeface="+mj-lt"/>
              <a:cs typeface="Arial" panose="020B0604020202020204" pitchFamily="34" charset="0"/>
            </a:endParaRPr>
          </a:p>
          <a:p>
            <a:pPr algn="ctr"/>
            <a:r>
              <a:rPr lang="ru-RU" sz="3200" b="1" dirty="0" smtClean="0">
                <a:latin typeface="+mj-lt"/>
                <a:cs typeface="Arial" panose="020B0604020202020204" pitchFamily="34" charset="0"/>
              </a:rPr>
              <a:t>Европейская </a:t>
            </a:r>
            <a:r>
              <a:rPr lang="ru-RU" sz="3200" b="1" dirty="0">
                <a:latin typeface="+mj-lt"/>
                <a:cs typeface="Arial" panose="020B0604020202020204" pitchFamily="34" charset="0"/>
              </a:rPr>
              <a:t>и общемировая </a:t>
            </a:r>
            <a:r>
              <a:rPr lang="ru-RU" sz="3200" b="1" dirty="0" smtClean="0">
                <a:latin typeface="+mj-lt"/>
                <a:cs typeface="Arial" panose="020B0604020202020204" pitchFamily="34" charset="0"/>
              </a:rPr>
              <a:t>практика Предложения </a:t>
            </a:r>
            <a:r>
              <a:rPr lang="ru-RU" sz="3200" b="1" dirty="0">
                <a:latin typeface="+mj-lt"/>
                <a:cs typeface="Arial" panose="020B0604020202020204" pitchFamily="34" charset="0"/>
              </a:rPr>
              <a:t>по регулированию в Украине</a:t>
            </a:r>
            <a:endParaRPr lang="ru-RU" sz="3200" dirty="0">
              <a:latin typeface="+mj-lt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80720" y="4089400"/>
            <a:ext cx="34964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Евгений </a:t>
            </a:r>
            <a:r>
              <a:rPr lang="ru-RU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Колотилов</a:t>
            </a:r>
          </a:p>
          <a:p>
            <a:r>
              <a:rPr lang="ru-RU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Директор</a:t>
            </a:r>
          </a:p>
          <a:p>
            <a:r>
              <a:rPr lang="ru-RU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Интраком </a:t>
            </a:r>
            <a:r>
              <a:rPr lang="ru-RU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Телеком Украина</a:t>
            </a:r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88840" y="5938520"/>
            <a:ext cx="40014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+mj-lt"/>
                <a:cs typeface="Arial" panose="020B0604020202020204" pitchFamily="34" charset="0"/>
              </a:rPr>
              <a:t>Telecom Ukraine</a:t>
            </a:r>
            <a:r>
              <a:rPr lang="uk-UA" sz="2800" b="1" dirty="0">
                <a:latin typeface="+mj-lt"/>
                <a:cs typeface="Arial" panose="020B0604020202020204" pitchFamily="34" charset="0"/>
              </a:rPr>
              <a:t> 2015</a:t>
            </a:r>
            <a:endParaRPr lang="ru-RU" sz="2800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50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300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8808839"/>
              </p:ext>
            </p:extLst>
          </p:nvPr>
        </p:nvGraphicFramePr>
        <p:xfrm>
          <a:off x="1831657" y="4494054"/>
          <a:ext cx="5907405" cy="2128520"/>
        </p:xfrm>
        <a:graphic>
          <a:graphicData uri="http://schemas.openxmlformats.org/drawingml/2006/table">
            <a:tbl>
              <a:tblPr firstRow="1" firstCol="1" bandRow="1"/>
              <a:tblGrid>
                <a:gridCol w="1969135"/>
                <a:gridCol w="1969135"/>
                <a:gridCol w="1969135"/>
              </a:tblGrid>
              <a:tr h="0">
                <a:tc gridSpan="3">
                  <a:txBody>
                    <a:bodyPr/>
                    <a:lstStyle/>
                    <a:p>
                      <a:pPr algn="ctr" hangingPunct="0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 dirty="0">
                          <a:effectLst/>
                          <a:latin typeface="Times New Roman Bold"/>
                          <a:ea typeface="Times New Roman" panose="02020603050405020304" pitchFamily="18" charset="0"/>
                        </a:rPr>
                        <a:t>Allocation to services</a:t>
                      </a:r>
                      <a:endParaRPr lang="ru-RU" sz="1000" b="1" dirty="0">
                        <a:effectLst/>
                        <a:latin typeface="Times New Roman Bold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 dirty="0" smtClean="0">
                          <a:effectLst/>
                          <a:latin typeface="Times New Roman Bold"/>
                          <a:ea typeface="Times New Roman" panose="02020603050405020304" pitchFamily="18" charset="0"/>
                        </a:rPr>
                        <a:t>Region </a:t>
                      </a:r>
                      <a:r>
                        <a:rPr lang="en-GB" sz="1000" b="1" dirty="0">
                          <a:effectLst/>
                          <a:latin typeface="Times New Roman Bold"/>
                          <a:ea typeface="Times New Roman" panose="02020603050405020304" pitchFamily="18" charset="0"/>
                        </a:rPr>
                        <a:t>1</a:t>
                      </a:r>
                      <a:endParaRPr lang="ru-RU" sz="1000" b="1" dirty="0">
                        <a:effectLst/>
                        <a:latin typeface="Times New Roman Bold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  <a:latin typeface="Times New Roman Bold"/>
                          <a:ea typeface="Times New Roman" panose="02020603050405020304" pitchFamily="18" charset="0"/>
                        </a:rPr>
                        <a:t>Region 2</a:t>
                      </a:r>
                      <a:endParaRPr lang="ru-RU" sz="1000" b="1">
                        <a:effectLst/>
                        <a:latin typeface="Times New Roman Bold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  <a:latin typeface="Times New Roman Bold"/>
                          <a:ea typeface="Times New Roman" panose="02020603050405020304" pitchFamily="18" charset="0"/>
                        </a:rPr>
                        <a:t>Region 3</a:t>
                      </a:r>
                      <a:endParaRPr lang="ru-RU" sz="1000" b="1">
                        <a:effectLst/>
                        <a:latin typeface="Times New Roman Bold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algn="l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7950" algn="l"/>
                          <a:tab pos="467995" algn="l"/>
                          <a:tab pos="1890395" algn="l"/>
                          <a:tab pos="2073910" algn="l"/>
                        </a:tabLst>
                      </a:pPr>
                      <a:r>
                        <a:rPr lang="en-GB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81-84</a:t>
                      </a: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		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FIXED  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5.338A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7950" algn="l"/>
                          <a:tab pos="467995" algn="l"/>
                          <a:tab pos="1890395" algn="l"/>
                          <a:tab pos="2073910" algn="l"/>
                        </a:tabLs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				FIXED-SATELLITE (Earth-to-space)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7950" algn="l"/>
                          <a:tab pos="467995" algn="l"/>
                          <a:tab pos="1890395" algn="l"/>
                          <a:tab pos="2073910" algn="l"/>
                        </a:tabLs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				MOBILE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7950" algn="l"/>
                          <a:tab pos="467995" algn="l"/>
                          <a:tab pos="1890395" algn="l"/>
                          <a:tab pos="2073910" algn="l"/>
                        </a:tabLs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				MOBILE-SATELLITE (Earth-to-space)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7950" algn="l"/>
                          <a:tab pos="467995" algn="l"/>
                          <a:tab pos="1890395" algn="l"/>
                          <a:tab pos="2073910" algn="l"/>
                        </a:tabLs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				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………………………………………….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l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07950" algn="l"/>
                          <a:tab pos="467995" algn="l"/>
                          <a:tab pos="1890395" algn="l"/>
                          <a:tab pos="2073910" algn="l"/>
                        </a:tabLst>
                      </a:pPr>
                      <a:r>
                        <a:rPr lang="en-GB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84-86</a:t>
                      </a:r>
                      <a:r>
                        <a:rPr lang="en-GB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	</a:t>
                      </a: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	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FIXED 5.338A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7950" algn="l"/>
                          <a:tab pos="467995" algn="l"/>
                          <a:tab pos="1890395" algn="l"/>
                          <a:tab pos="2073910" algn="l"/>
                        </a:tabLs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				FIXED-SATELLITE (Earth-to-space)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7950" algn="l"/>
                          <a:tab pos="467995" algn="l"/>
                          <a:tab pos="1890395" algn="l"/>
                          <a:tab pos="2073910" algn="l"/>
                        </a:tabLs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				MOBILE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7950" algn="l"/>
                          <a:tab pos="467995" algn="l"/>
                          <a:tab pos="1890395" algn="l"/>
                          <a:tab pos="2073910" algn="l"/>
                        </a:tabLs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				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……………………………………....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832416" y="4080341"/>
            <a:ext cx="386079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07950" algn="l"/>
                <a:tab pos="468313" algn="l"/>
                <a:tab pos="1890713" algn="l"/>
                <a:tab pos="2073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07950" algn="l"/>
                <a:tab pos="468313" algn="l"/>
                <a:tab pos="1890713" algn="l"/>
                <a:tab pos="2073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07950" algn="l"/>
                <a:tab pos="468313" algn="l"/>
                <a:tab pos="1890713" algn="l"/>
                <a:tab pos="2073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07950" algn="l"/>
                <a:tab pos="468313" algn="l"/>
                <a:tab pos="1890713" algn="l"/>
                <a:tab pos="2073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07950" algn="l"/>
                <a:tab pos="468313" algn="l"/>
                <a:tab pos="1890713" algn="l"/>
                <a:tab pos="2073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07950" algn="l"/>
                <a:tab pos="468313" algn="l"/>
                <a:tab pos="1890713" algn="l"/>
                <a:tab pos="2073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07950" algn="l"/>
                <a:tab pos="468313" algn="l"/>
                <a:tab pos="1890713" algn="l"/>
                <a:tab pos="2073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07950" algn="l"/>
                <a:tab pos="468313" algn="l"/>
                <a:tab pos="1890713" algn="l"/>
                <a:tab pos="2073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07950" algn="l"/>
                <a:tab pos="468313" algn="l"/>
                <a:tab pos="1890713" algn="l"/>
                <a:tab pos="2073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7950" algn="l"/>
                <a:tab pos="468313" algn="l"/>
                <a:tab pos="1890713" algn="l"/>
                <a:tab pos="2073275" algn="l"/>
              </a:tabLst>
            </a:pPr>
            <a:r>
              <a:rPr kumimoji="0" lang="en-GB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Bold" charset="0"/>
                <a:ea typeface="Times New Roman" panose="02020603050405020304" pitchFamily="18" charset="0"/>
                <a:cs typeface="Times New Roman" panose="02020603050405020304" pitchFamily="18" charset="0"/>
              </a:rPr>
              <a:t>81-86 GHz</a:t>
            </a:r>
            <a:endParaRPr kumimoji="0" lang="en-GB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354057"/>
              </p:ext>
            </p:extLst>
          </p:nvPr>
        </p:nvGraphicFramePr>
        <p:xfrm>
          <a:off x="1788792" y="1977601"/>
          <a:ext cx="5907405" cy="2082800"/>
        </p:xfrm>
        <a:graphic>
          <a:graphicData uri="http://schemas.openxmlformats.org/drawingml/2006/table">
            <a:tbl>
              <a:tblPr firstRow="1" firstCol="1" bandRow="1"/>
              <a:tblGrid>
                <a:gridCol w="1969135"/>
                <a:gridCol w="1969135"/>
                <a:gridCol w="1969135"/>
              </a:tblGrid>
              <a:tr h="0">
                <a:tc gridSpan="3">
                  <a:txBody>
                    <a:bodyPr/>
                    <a:lstStyle/>
                    <a:p>
                      <a:pPr algn="ctr" hangingPunct="0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 dirty="0">
                          <a:effectLst/>
                          <a:latin typeface="Times New Roman Bold"/>
                          <a:ea typeface="Times New Roman" panose="02020603050405020304" pitchFamily="18" charset="0"/>
                        </a:rPr>
                        <a:t>Allocation to services</a:t>
                      </a:r>
                      <a:endParaRPr lang="ru-RU" sz="1000" b="1" dirty="0">
                        <a:effectLst/>
                        <a:latin typeface="Times New Roman Bold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  <a:latin typeface="Times New Roman Bold"/>
                          <a:ea typeface="Times New Roman" panose="02020603050405020304" pitchFamily="18" charset="0"/>
                        </a:rPr>
                        <a:t>Region 1</a:t>
                      </a:r>
                      <a:endParaRPr lang="ru-RU" sz="1000" b="1">
                        <a:effectLst/>
                        <a:latin typeface="Times New Roman Bold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  <a:latin typeface="Times New Roman Bold"/>
                          <a:ea typeface="Times New Roman" panose="02020603050405020304" pitchFamily="18" charset="0"/>
                        </a:rPr>
                        <a:t>Region 2</a:t>
                      </a:r>
                      <a:endParaRPr lang="ru-RU" sz="1000" b="1">
                        <a:effectLst/>
                        <a:latin typeface="Times New Roman Bold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188085" algn="l"/>
                        </a:tabLst>
                      </a:pPr>
                      <a:r>
                        <a:rPr lang="en-GB" sz="1000" b="1">
                          <a:effectLst/>
                          <a:latin typeface="Times New Roman Bold"/>
                          <a:ea typeface="Times New Roman" panose="02020603050405020304" pitchFamily="18" charset="0"/>
                        </a:rPr>
                        <a:t>Region 3</a:t>
                      </a:r>
                      <a:endParaRPr lang="ru-RU" sz="1000" b="1">
                        <a:effectLst/>
                        <a:latin typeface="Times New Roman Bold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algn="l" hangingPunct="0">
                        <a:lnSpc>
                          <a:spcPts val="1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tabLst>
                          <a:tab pos="107950" algn="l"/>
                          <a:tab pos="467995" algn="l"/>
                          <a:tab pos="1890395" algn="l"/>
                          <a:tab pos="2073910" algn="l"/>
                        </a:tabLst>
                      </a:pPr>
                      <a:r>
                        <a:rPr lang="en-US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……………………………………………………………………………………………………………………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l" hangingPunct="0">
                        <a:lnSpc>
                          <a:spcPts val="24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07950" algn="l"/>
                          <a:tab pos="467995" algn="l"/>
                          <a:tab pos="1890395" algn="l"/>
                          <a:tab pos="2073910" algn="l"/>
                        </a:tabLst>
                      </a:pPr>
                      <a:r>
                        <a:rPr lang="en-GB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71-74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	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	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FIXED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 hangingPunct="0">
                        <a:lnSpc>
                          <a:spcPts val="1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tabLst>
                          <a:tab pos="107950" algn="l"/>
                          <a:tab pos="467995" algn="l"/>
                          <a:tab pos="1890395" algn="l"/>
                          <a:tab pos="2073910" algn="l"/>
                        </a:tabLs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				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FIXED-SATELLITE (space-to-Earth)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 hangingPunct="0">
                        <a:lnSpc>
                          <a:spcPts val="1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tabLst>
                          <a:tab pos="107950" algn="l"/>
                          <a:tab pos="467995" algn="l"/>
                          <a:tab pos="1890395" algn="l"/>
                          <a:tab pos="2073910" algn="l"/>
                        </a:tabLs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				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MOBILE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 hangingPunct="0">
                        <a:lnSpc>
                          <a:spcPts val="1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tabLst>
                          <a:tab pos="107950" algn="l"/>
                          <a:tab pos="467995" algn="l"/>
                          <a:tab pos="1890395" algn="l"/>
                          <a:tab pos="2073910" algn="l"/>
                        </a:tabLs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				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MOBILE-SATELLITE (space-to-Earth)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l" hangingPunct="0">
                        <a:lnSpc>
                          <a:spcPts val="260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  <a:tabLst>
                          <a:tab pos="107950" algn="l"/>
                          <a:tab pos="467995" algn="l"/>
                          <a:tab pos="1890395" algn="l"/>
                          <a:tab pos="2073910" algn="l"/>
                          <a:tab pos="1890395" algn="l"/>
                          <a:tab pos="2073910" algn="l"/>
                        </a:tabLst>
                      </a:pPr>
                      <a:r>
                        <a:rPr lang="en-GB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74-76</a:t>
                      </a: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	</a:t>
                      </a: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FIXED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 hangingPunct="0">
                        <a:lnSpc>
                          <a:spcPts val="1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tabLst>
                          <a:tab pos="107950" algn="l"/>
                          <a:tab pos="467995" algn="l"/>
                          <a:tab pos="1890395" algn="l"/>
                          <a:tab pos="2073910" algn="l"/>
                          <a:tab pos="1890395" algn="l"/>
                          <a:tab pos="2073910" algn="l"/>
                        </a:tabLs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	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                                   FIXED-SATELLITE 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(space-to-Earth)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 hangingPunct="0">
                        <a:lnSpc>
                          <a:spcPts val="1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tabLst>
                          <a:tab pos="107950" algn="l"/>
                          <a:tab pos="467995" algn="l"/>
                          <a:tab pos="1890395" algn="l"/>
                          <a:tab pos="2073910" algn="l"/>
                          <a:tab pos="1890395" algn="l"/>
                          <a:tab pos="2073910" algn="l"/>
                        </a:tabLs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	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                                   MOBILE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 hangingPunct="0">
                        <a:lnSpc>
                          <a:spcPts val="1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tabLst>
                          <a:tab pos="107950" algn="l"/>
                          <a:tab pos="467995" algn="l"/>
                          <a:tab pos="1890395" algn="l"/>
                          <a:tab pos="2073910" algn="l"/>
                          <a:tab pos="1890395" algn="l"/>
                          <a:tab pos="2073910" algn="l"/>
                        </a:tabLs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	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                                    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………………………………….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796983" y="1515936"/>
            <a:ext cx="177069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07950" algn="l"/>
                <a:tab pos="468313" algn="l"/>
                <a:tab pos="1890713" algn="l"/>
                <a:tab pos="2073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07950" algn="l"/>
                <a:tab pos="468313" algn="l"/>
                <a:tab pos="1890713" algn="l"/>
                <a:tab pos="2073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07950" algn="l"/>
                <a:tab pos="468313" algn="l"/>
                <a:tab pos="1890713" algn="l"/>
                <a:tab pos="2073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07950" algn="l"/>
                <a:tab pos="468313" algn="l"/>
                <a:tab pos="1890713" algn="l"/>
                <a:tab pos="2073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07950" algn="l"/>
                <a:tab pos="468313" algn="l"/>
                <a:tab pos="1890713" algn="l"/>
                <a:tab pos="2073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07950" algn="l"/>
                <a:tab pos="468313" algn="l"/>
                <a:tab pos="1890713" algn="l"/>
                <a:tab pos="2073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07950" algn="l"/>
                <a:tab pos="468313" algn="l"/>
                <a:tab pos="1890713" algn="l"/>
                <a:tab pos="2073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07950" algn="l"/>
                <a:tab pos="468313" algn="l"/>
                <a:tab pos="1890713" algn="l"/>
                <a:tab pos="2073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07950" algn="l"/>
                <a:tab pos="468313" algn="l"/>
                <a:tab pos="1890713" algn="l"/>
                <a:tab pos="2073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7950" algn="l"/>
                <a:tab pos="468313" algn="l"/>
                <a:tab pos="1890713" algn="l"/>
                <a:tab pos="2073275" algn="l"/>
              </a:tabLst>
            </a:pPr>
            <a:r>
              <a:rPr kumimoji="0" lang="en-GB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Bold" charset="0"/>
                <a:ea typeface="Times New Roman" panose="02020603050405020304" pitchFamily="18" charset="0"/>
                <a:cs typeface="Times New Roman" panose="02020603050405020304" pitchFamily="18" charset="0"/>
              </a:rPr>
              <a:t>66-81 GHz</a:t>
            </a:r>
            <a:endParaRPr kumimoji="0" lang="en-GB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6" name="Picture 11" descr="sigleITU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483" y="329426"/>
            <a:ext cx="1330508" cy="141313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50673" y="747290"/>
            <a:ext cx="7058343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50" b="1" dirty="0">
                <a:latin typeface="+mj-lt"/>
                <a:cs typeface="Arial" panose="020B0604020202020204" pitchFamily="34" charset="0"/>
              </a:rPr>
              <a:t>Radio Regulations </a:t>
            </a:r>
            <a:r>
              <a:rPr lang="en-US" sz="3000" b="1" dirty="0">
                <a:latin typeface="+mj-lt"/>
                <a:cs typeface="Arial" panose="020B0604020202020204" pitchFamily="34" charset="0"/>
              </a:rPr>
              <a:t>Edition 2012</a:t>
            </a:r>
            <a:endParaRPr lang="ru-RU" sz="3000" b="1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77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544" y="1197980"/>
            <a:ext cx="7686740" cy="5296683"/>
          </a:xfrm>
          <a:prstGeom prst="rect">
            <a:avLst/>
          </a:prstGeom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787400" y="486336"/>
            <a:ext cx="7680960" cy="1371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0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algn="ctr"/>
            <a:r>
              <a:rPr lang="ru-RU" dirty="0" smtClean="0"/>
              <a:t>Особенности диапазона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4789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7400" y="486336"/>
            <a:ext cx="7680960" cy="1371600"/>
          </a:xfrm>
        </p:spPr>
        <p:txBody>
          <a:bodyPr/>
          <a:lstStyle/>
          <a:p>
            <a:pPr algn="ctr"/>
            <a:r>
              <a:rPr lang="ru-RU" dirty="0" smtClean="0"/>
              <a:t>Функциональные области использования диапазона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97840" y="1857936"/>
            <a:ext cx="8260080" cy="48962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4000" indent="-457200">
              <a:lnSpc>
                <a:spcPct val="107000"/>
              </a:lnSpc>
              <a:spcAft>
                <a:spcPts val="600"/>
              </a:spcAft>
            </a:pPr>
            <a:r>
              <a:rPr lang="ru-RU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построение непосредственных линий связи к корпоративным заказчикам,</a:t>
            </a:r>
            <a:endParaRPr lang="ru-RU" sz="2400" dirty="0" smtClean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44000" indent="-457200">
              <a:lnSpc>
                <a:spcPct val="107000"/>
              </a:lnSpc>
              <a:spcAft>
                <a:spcPts val="600"/>
              </a:spcAft>
            </a:pPr>
            <a:r>
              <a:rPr lang="ru-RU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обеспечение траффика от камер безопасности/наблюдения к центрам мониторинга и управления,</a:t>
            </a:r>
            <a:endParaRPr lang="ru-RU" sz="2400" dirty="0" smtClean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44000" indent="-457200">
              <a:lnSpc>
                <a:spcPct val="107000"/>
              </a:lnSpc>
              <a:spcAft>
                <a:spcPts val="600"/>
              </a:spcAft>
            </a:pPr>
            <a:r>
              <a:rPr lang="ru-RU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создание гигабитных локальных сетей между зданиями больших производственных или транспортных предприятий, образовательных кампусов или больничных городков,</a:t>
            </a:r>
            <a:endParaRPr lang="ru-RU" sz="2400" dirty="0" smtClean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44000" indent="-457200">
              <a:lnSpc>
                <a:spcPct val="107000"/>
              </a:lnSpc>
              <a:spcAft>
                <a:spcPts val="600"/>
              </a:spcAft>
            </a:pPr>
            <a:r>
              <a:rPr lang="ru-RU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создания гигабитных локальных сетей между учреждениями муниципальных образований, камерами видеонаблюдения систем безопасности городов и поселков,</a:t>
            </a:r>
            <a:endParaRPr lang="ru-RU" sz="2400" dirty="0" smtClean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44000" indent="-457200">
              <a:lnSpc>
                <a:spcPct val="107000"/>
              </a:lnSpc>
              <a:spcAft>
                <a:spcPts val="600"/>
              </a:spcAft>
            </a:pPr>
            <a:r>
              <a:rPr lang="ru-RU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быстрого построения резервной линии связи в случае порыва действующей фиксированной линии передачи данных,</a:t>
            </a:r>
            <a:endParaRPr lang="ru-RU" sz="2400" dirty="0" smtClean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44000" indent="-457200">
              <a:lnSpc>
                <a:spcPct val="107000"/>
              </a:lnSpc>
              <a:spcAft>
                <a:spcPts val="600"/>
              </a:spcAft>
            </a:pPr>
            <a:r>
              <a:rPr lang="ru-RU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в построении сетей трансмиссии операторов фиксированной и мобильной связи, особенно, при построении малых сот в рамках создания 3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</a:t>
            </a:r>
            <a:r>
              <a:rPr lang="ru-RU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/4</a:t>
            </a: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 </a:t>
            </a:r>
            <a:r>
              <a:rPr lang="ru-RU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сетей.</a:t>
            </a:r>
            <a:endParaRPr lang="ru-RU" sz="24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374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1520" y="642594"/>
            <a:ext cx="7680960" cy="1003326"/>
          </a:xfrm>
        </p:spPr>
        <p:txBody>
          <a:bodyPr/>
          <a:lstStyle/>
          <a:p>
            <a:pPr algn="ctr"/>
            <a:r>
              <a:rPr lang="ru-RU" dirty="0" smtClean="0"/>
              <a:t>Ситуация в Украине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1581271"/>
              </p:ext>
            </p:extLst>
          </p:nvPr>
        </p:nvGraphicFramePr>
        <p:xfrm>
          <a:off x="507999" y="1740376"/>
          <a:ext cx="8255001" cy="4346190"/>
        </p:xfrm>
        <a:graphic>
          <a:graphicData uri="http://schemas.openxmlformats.org/drawingml/2006/table">
            <a:tbl>
              <a:tblPr/>
              <a:tblGrid>
                <a:gridCol w="3943237"/>
                <a:gridCol w="2155882"/>
                <a:gridCol w="2155882"/>
              </a:tblGrid>
              <a:tr h="5019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Open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Open with Restrictions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Under Consideration</a:t>
                      </a:r>
                    </a:p>
                  </a:txBody>
                  <a:tcPr marL="3810" marR="3810" marT="3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036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Americas: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USA, Mexico,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Carribean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Europe: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Austria, Czech Republic, Croatia, Estonia, Germany, Hungary, Ireland, Italy, Luxembourg, Lithuania, Norway, Poland, Romania, Russia, Slovak Republic, Slovenia Republic, Spain, Switzerland, Turkey, United Kingdom</a:t>
                      </a:r>
                      <a:b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Middle East: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Bahrain, Saudi Arabia, Kuwait, Qatar, Jordan, United Arab Emirates</a:t>
                      </a:r>
                      <a:b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Africa: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Nigeria, South Africa</a:t>
                      </a:r>
                      <a:b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Asia: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Vietnam</a:t>
                      </a:r>
                      <a:b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Australasia: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Australia, New Zealand</a:t>
                      </a:r>
                      <a:b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Europe: </a:t>
                      </a:r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Ukraine</a:t>
                      </a:r>
                      <a:r>
                        <a:rPr lang="en-US" sz="1800" b="0" i="0" u="none" strike="noStrike" dirty="0">
                          <a:solidFill>
                            <a:srgbClr val="2F75B5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800" b="0" i="0" u="none" strike="noStrike" dirty="0">
                          <a:solidFill>
                            <a:srgbClr val="2F75B5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Africa:</a:t>
                      </a:r>
                      <a:r>
                        <a:rPr lang="en-US" sz="1800" b="1" i="0" u="none" strike="noStrike" dirty="0" smtClean="0">
                          <a:solidFill>
                            <a:srgbClr val="2F75B5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 African Countries</a:t>
                      </a:r>
                    </a:p>
                  </a:txBody>
                  <a:tcPr marL="3810" marR="3810" marT="38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Europe: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France, Italy</a:t>
                      </a:r>
                      <a:b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Africa: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 African Countries</a:t>
                      </a:r>
                      <a:b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Asia: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China, India, Japan, Other</a:t>
                      </a:r>
                    </a:p>
                  </a:txBody>
                  <a:tcPr marL="3810" marR="3810" marT="38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1160" y="6243320"/>
            <a:ext cx="6893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According article “Light Licensing” by </a:t>
            </a:r>
            <a:r>
              <a:rPr lang="en-US" dirty="0"/>
              <a:t>Jonathan Wells, PhD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3591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Предусловия использования диапазона</a:t>
            </a:r>
            <a:r>
              <a:rPr lang="en-US" dirty="0" smtClean="0"/>
              <a:t> </a:t>
            </a:r>
            <a:r>
              <a:rPr lang="ru-RU" dirty="0" smtClean="0"/>
              <a:t>в Украине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87680" y="2662718"/>
            <a:ext cx="8239760" cy="23977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4000" indent="-457200">
              <a:lnSpc>
                <a:spcPct val="107000"/>
              </a:lnSpc>
              <a:spcAft>
                <a:spcPts val="600"/>
              </a:spcAft>
            </a:pPr>
            <a:r>
              <a:rPr lang="ru-RU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выработать политику использования этого диапазона и управления его распределением,</a:t>
            </a:r>
            <a:endParaRPr lang="ru-RU" sz="2400" dirty="0" smtClean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44000" indent="-457200">
              <a:lnSpc>
                <a:spcPct val="107000"/>
              </a:lnSpc>
              <a:spcAft>
                <a:spcPts val="600"/>
              </a:spcAft>
            </a:pPr>
            <a:r>
              <a:rPr lang="ru-RU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определить порядок лицензирования и присвоения частот,</a:t>
            </a:r>
            <a:endParaRPr lang="ru-RU" sz="2400" dirty="0" smtClean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44000" indent="-457200">
              <a:lnSpc>
                <a:spcPct val="107000"/>
              </a:lnSpc>
              <a:spcAft>
                <a:spcPts val="600"/>
              </a:spcAft>
            </a:pPr>
            <a:r>
              <a:rPr lang="ru-RU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ввести в действие/адаптировать технические регламенты для оборудования, предназначенного для работы в этих диапазонах,</a:t>
            </a:r>
            <a:endParaRPr lang="ru-RU" sz="2400" dirty="0" smtClean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44000" indent="-457200">
              <a:lnSpc>
                <a:spcPct val="107000"/>
              </a:lnSpc>
              <a:spcAft>
                <a:spcPts val="600"/>
              </a:spcAft>
            </a:pPr>
            <a:r>
              <a:rPr lang="ru-RU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обеспечить инженерную, техническую и компьютерную (вычислительную) поддержку использования этого спектра.</a:t>
            </a:r>
            <a:endParaRPr lang="ru-RU" sz="24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891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0200" y="642594"/>
            <a:ext cx="8417560" cy="13716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Облегченная модель лицензирования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23240" y="2062480"/>
            <a:ext cx="81662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Использование Рекомендаций 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(05)07 </a:t>
            </a: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2013г. Комитета 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 электронным коммуникациям Европейской Конференции Почтовых и Телекоммуникационных </a:t>
            </a: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Администраций в качестве модельной схемы,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Лицензирование через членство в Саморегулирующейся организации,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Делегирование координации строительства новых линков лицензиатам в лице СРО,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Размещение позиций и характеристик линков в обслуживаемой СРО базе данных по принципу «первым пришел – первым обслужился»,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Компенсация расходов на поддержание и развитие базы данных за счет вступительного и регулярного взносов на базе числа зарегистрированных линков.</a:t>
            </a:r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447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04520" y="2159000"/>
            <a:ext cx="8031481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Предлагаемая</a:t>
            </a:r>
            <a:r>
              <a:rPr lang="uk-UA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модель </a:t>
            </a:r>
            <a:r>
              <a:rPr lang="uk-UA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позволит</a:t>
            </a:r>
            <a:r>
              <a:rPr lang="uk-UA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uk-UA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расширить</a:t>
            </a:r>
            <a:r>
              <a:rPr lang="uk-UA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uk-UA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проникновение</a:t>
            </a:r>
            <a:r>
              <a:rPr lang="uk-UA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uk-UA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доступа</a:t>
            </a:r>
            <a:r>
              <a:rPr lang="uk-UA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в </a:t>
            </a:r>
            <a:r>
              <a:rPr lang="uk-UA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Интернет</a:t>
            </a:r>
            <a:r>
              <a:rPr lang="uk-UA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за </a:t>
            </a:r>
            <a:r>
              <a:rPr lang="uk-UA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счет</a:t>
            </a:r>
            <a:r>
              <a:rPr lang="uk-UA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 algn="just"/>
            <a:endParaRPr lang="uk-UA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32000" indent="-457200" algn="just">
              <a:spcAft>
                <a:spcPts val="600"/>
              </a:spcAft>
              <a:buFontTx/>
              <a:buChar char="-"/>
            </a:pPr>
            <a:r>
              <a:rPr lang="uk-UA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возможности</a:t>
            </a:r>
            <a:r>
              <a:rPr lang="uk-UA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эффективного по стоимости и ресурсным затратам построения «последней мили»,</a:t>
            </a:r>
          </a:p>
          <a:p>
            <a:pPr marL="432000" indent="-457200" algn="just">
              <a:spcAft>
                <a:spcPts val="600"/>
              </a:spcAft>
              <a:buFontTx/>
              <a:buChar char="-"/>
            </a:pP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увеличения круга лицензиатов.</a:t>
            </a:r>
          </a:p>
          <a:p>
            <a:pPr marL="180000" indent="-457200" algn="just">
              <a:buFontTx/>
              <a:buChar char="-"/>
            </a:pPr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Предлагаемая последовательность шагов позволит гармонизировать Национальную таблицу частот с Регламентом радиосвязи Международного союза электросвязи, а порядок и правила использования диапазона – с Рекомендациями Европейского регулятора с сфере телекоммуникаций.</a:t>
            </a:r>
          </a:p>
          <a:p>
            <a:pPr marL="285750" indent="-285750">
              <a:buFontTx/>
              <a:buChar char="-"/>
            </a:pPr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878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263" y="1719039"/>
            <a:ext cx="8183302" cy="1371600"/>
          </a:xfrm>
        </p:spPr>
        <p:txBody>
          <a:bodyPr>
            <a:normAutofit/>
          </a:bodyPr>
          <a:lstStyle/>
          <a:p>
            <a:pPr algn="ctr"/>
            <a:r>
              <a:rPr lang="uk-UA" sz="6000" dirty="0" smtClean="0"/>
              <a:t>За вільний </a:t>
            </a:r>
            <a:r>
              <a:rPr lang="en-US" sz="6000" dirty="0" smtClean="0"/>
              <a:t>E-Band!</a:t>
            </a:r>
            <a:endParaRPr lang="ru-RU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758142" y="4004841"/>
            <a:ext cx="77550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Спасибо!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8599228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Молочное стекло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TM03457510[[fn=Савон]]</Template>
  <TotalTime>331</TotalTime>
  <Words>390</Words>
  <Application>Microsoft Office PowerPoint</Application>
  <PresentationFormat>Экран (4:3)</PresentationFormat>
  <Paragraphs>71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Arial</vt:lpstr>
      <vt:lpstr>Calibri</vt:lpstr>
      <vt:lpstr>Century Gothic</vt:lpstr>
      <vt:lpstr>Garamond</vt:lpstr>
      <vt:lpstr>Times New Roman</vt:lpstr>
      <vt:lpstr>Times New Roman Bold</vt:lpstr>
      <vt:lpstr>Verdana</vt:lpstr>
      <vt:lpstr>Savon</vt:lpstr>
      <vt:lpstr>Презентация PowerPoint</vt:lpstr>
      <vt:lpstr>Презентация PowerPoint</vt:lpstr>
      <vt:lpstr>Презентация PowerPoint</vt:lpstr>
      <vt:lpstr>Функциональные области использования диапазона</vt:lpstr>
      <vt:lpstr>Ситуация в Украине</vt:lpstr>
      <vt:lpstr>Предусловия использования диапазона в Украине</vt:lpstr>
      <vt:lpstr>Облегченная модель лицензирования</vt:lpstr>
      <vt:lpstr>Выводы</vt:lpstr>
      <vt:lpstr>За вільний E-Band!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Evgeniy Kolotilov</dc:creator>
  <cp:lastModifiedBy>Evgeniy Kolotilov</cp:lastModifiedBy>
  <cp:revision>14</cp:revision>
  <dcterms:created xsi:type="dcterms:W3CDTF">2015-08-30T10:56:34Z</dcterms:created>
  <dcterms:modified xsi:type="dcterms:W3CDTF">2015-09-05T06:53:20Z</dcterms:modified>
</cp:coreProperties>
</file>